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1040" r:id="rId3"/>
    <p:sldId id="1049" r:id="rId4"/>
    <p:sldId id="1080" r:id="rId5"/>
    <p:sldId id="1110" r:id="rId6"/>
    <p:sldId id="1096" r:id="rId7"/>
    <p:sldId id="1081" r:id="rId8"/>
    <p:sldId id="1083" r:id="rId9"/>
    <p:sldId id="1087" r:id="rId10"/>
    <p:sldId id="1088" r:id="rId11"/>
    <p:sldId id="1091" r:id="rId12"/>
    <p:sldId id="1089" r:id="rId13"/>
    <p:sldId id="1093" r:id="rId14"/>
    <p:sldId id="1092" r:id="rId15"/>
    <p:sldId id="1090" r:id="rId16"/>
    <p:sldId id="1094" r:id="rId17"/>
    <p:sldId id="1095" r:id="rId18"/>
    <p:sldId id="1109" r:id="rId19"/>
    <p:sldId id="1098" r:id="rId20"/>
    <p:sldId id="1113" r:id="rId21"/>
    <p:sldId id="1114" r:id="rId22"/>
    <p:sldId id="1107" r:id="rId23"/>
    <p:sldId id="1097" r:id="rId24"/>
    <p:sldId id="1100" r:id="rId25"/>
    <p:sldId id="1103" r:id="rId26"/>
    <p:sldId id="1104" r:id="rId27"/>
    <p:sldId id="1115" r:id="rId28"/>
    <p:sldId id="1073" r:id="rId29"/>
    <p:sldId id="1071" r:id="rId30"/>
    <p:sldId id="1072" r:id="rId31"/>
    <p:sldId id="1076" r:id="rId32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34"/>
      <p:italic r:id="rId35"/>
    </p:embeddedFont>
    <p:embeddedFont>
      <p:font typeface="Muli Light" panose="020B0600000101010101" charset="0"/>
      <p:regular r:id="rId36"/>
      <p:bold r:id="rId37"/>
      <p:italic r:id="rId38"/>
      <p:boldItalic r:id="rId39"/>
    </p:embeddedFont>
    <p:embeddedFont>
      <p:font typeface="Poppins" panose="020B0600000101010101" charset="0"/>
      <p:regular r:id="rId40"/>
      <p:bold r:id="rId41"/>
      <p:italic r:id="rId42"/>
      <p:boldItalic r:id="rId43"/>
    </p:embeddedFont>
    <p:embeddedFont>
      <p:font typeface="Poppins Light" panose="020B0600000101010101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90" autoAdjust="0"/>
  </p:normalViewPr>
  <p:slideViewPr>
    <p:cSldViewPr snapToGrid="0">
      <p:cViewPr varScale="1">
        <p:scale>
          <a:sx n="96" d="100"/>
          <a:sy n="96" d="100"/>
        </p:scale>
        <p:origin x="10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E694D8-4C1A-4A3C-ADCA-B14A09CBEACB}" type="doc">
      <dgm:prSet loTypeId="urn:microsoft.com/office/officeart/2005/8/layout/bProcess3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E87836D-2284-4BDA-AA4F-35266B0C87A2}">
      <dgm:prSet phldrT="[텍스트]"/>
      <dgm:spPr/>
      <dgm:t>
        <a:bodyPr/>
        <a:lstStyle/>
        <a:p>
          <a:pPr latinLnBrk="1"/>
          <a:r>
            <a:rPr lang="en-US" altLang="ko-KR" dirty="0"/>
            <a:t>upload</a:t>
          </a:r>
          <a:endParaRPr lang="ko-KR" altLang="en-US" dirty="0"/>
        </a:p>
      </dgm:t>
    </dgm:pt>
    <dgm:pt modelId="{61F683CD-0724-40B6-8CA3-69DDB934E3E5}" type="parTrans" cxnId="{FE531019-962E-4BD2-8D06-4731BBFEBCC6}">
      <dgm:prSet/>
      <dgm:spPr/>
      <dgm:t>
        <a:bodyPr/>
        <a:lstStyle/>
        <a:p>
          <a:pPr latinLnBrk="1"/>
          <a:endParaRPr lang="ko-KR" altLang="en-US"/>
        </a:p>
      </dgm:t>
    </dgm:pt>
    <dgm:pt modelId="{926DFA7F-53ED-488A-A012-FC4098A496C6}" type="sibTrans" cxnId="{FE531019-962E-4BD2-8D06-4731BBFEBCC6}">
      <dgm:prSet/>
      <dgm:spPr/>
      <dgm:t>
        <a:bodyPr/>
        <a:lstStyle/>
        <a:p>
          <a:pPr latinLnBrk="1"/>
          <a:endParaRPr lang="ko-KR" altLang="en-US"/>
        </a:p>
      </dgm:t>
    </dgm:pt>
    <dgm:pt modelId="{584ABCCB-49AD-4851-9A9A-86BD71360BDD}">
      <dgm:prSet phldrT="[텍스트]"/>
      <dgm:spPr/>
      <dgm:t>
        <a:bodyPr/>
        <a:lstStyle/>
        <a:p>
          <a:pPr latinLnBrk="1"/>
          <a:r>
            <a:rPr lang="en-US" altLang="ko-KR" dirty="0"/>
            <a:t>Chatlog download</a:t>
          </a:r>
          <a:endParaRPr lang="ko-KR" altLang="en-US" dirty="0"/>
        </a:p>
      </dgm:t>
    </dgm:pt>
    <dgm:pt modelId="{117E541A-6B0C-464E-9A7E-61356C0DAD6D}" type="parTrans" cxnId="{CA7D038D-87BD-4164-8045-9E84A8EE25A8}">
      <dgm:prSet/>
      <dgm:spPr/>
      <dgm:t>
        <a:bodyPr/>
        <a:lstStyle/>
        <a:p>
          <a:pPr latinLnBrk="1"/>
          <a:endParaRPr lang="ko-KR" altLang="en-US"/>
        </a:p>
      </dgm:t>
    </dgm:pt>
    <dgm:pt modelId="{A5900DA9-E7C5-47CD-B533-31F6D35889A9}" type="sibTrans" cxnId="{CA7D038D-87BD-4164-8045-9E84A8EE25A8}">
      <dgm:prSet/>
      <dgm:spPr/>
      <dgm:t>
        <a:bodyPr/>
        <a:lstStyle/>
        <a:p>
          <a:pPr latinLnBrk="1"/>
          <a:endParaRPr lang="ko-KR" altLang="en-US"/>
        </a:p>
      </dgm:t>
    </dgm:pt>
    <dgm:pt modelId="{EF83DA65-366B-4749-AC5E-7DD051434FC8}">
      <dgm:prSet phldrT="[텍스트]"/>
      <dgm:spPr/>
      <dgm:t>
        <a:bodyPr/>
        <a:lstStyle/>
        <a:p>
          <a:pPr latinLnBrk="1"/>
          <a:r>
            <a:rPr lang="en-US" altLang="ko-KR" dirty="0"/>
            <a:t>Chat Analyze</a:t>
          </a:r>
          <a:endParaRPr lang="ko-KR" altLang="en-US" dirty="0"/>
        </a:p>
      </dgm:t>
    </dgm:pt>
    <dgm:pt modelId="{C938CEC5-2041-455A-B35D-4997932C020F}" type="parTrans" cxnId="{1FFD7BF5-76C0-4286-8575-5F82509FEC85}">
      <dgm:prSet/>
      <dgm:spPr/>
      <dgm:t>
        <a:bodyPr/>
        <a:lstStyle/>
        <a:p>
          <a:pPr latinLnBrk="1"/>
          <a:endParaRPr lang="ko-KR" altLang="en-US"/>
        </a:p>
      </dgm:t>
    </dgm:pt>
    <dgm:pt modelId="{4FEB53D4-081C-4271-AAED-B054F4A9BD70}" type="sibTrans" cxnId="{1FFD7BF5-76C0-4286-8575-5F82509FEC85}">
      <dgm:prSet/>
      <dgm:spPr/>
      <dgm:t>
        <a:bodyPr/>
        <a:lstStyle/>
        <a:p>
          <a:pPr latinLnBrk="1"/>
          <a:endParaRPr lang="ko-KR" altLang="en-US"/>
        </a:p>
      </dgm:t>
    </dgm:pt>
    <dgm:pt modelId="{BBBBE5AF-5C5D-4E08-8BD1-224FD6558E09}">
      <dgm:prSet phldrT="[텍스트]"/>
      <dgm:spPr/>
      <dgm:t>
        <a:bodyPr/>
        <a:lstStyle/>
        <a:p>
          <a:pPr latinLnBrk="1"/>
          <a:r>
            <a:rPr lang="en-US" altLang="ko-KR" dirty="0"/>
            <a:t>Face detection</a:t>
          </a:r>
          <a:endParaRPr lang="ko-KR" altLang="en-US" dirty="0"/>
        </a:p>
      </dgm:t>
    </dgm:pt>
    <dgm:pt modelId="{113CAC13-09B5-4AA9-A776-B29AE308DB9B}" type="parTrans" cxnId="{0DCC7A31-DA19-4FCF-B9F6-7E03C7170D6B}">
      <dgm:prSet/>
      <dgm:spPr/>
      <dgm:t>
        <a:bodyPr/>
        <a:lstStyle/>
        <a:p>
          <a:pPr latinLnBrk="1"/>
          <a:endParaRPr lang="ko-KR" altLang="en-US"/>
        </a:p>
      </dgm:t>
    </dgm:pt>
    <dgm:pt modelId="{ACFD9F29-7AAD-4817-8CF7-ED0615B09851}" type="sibTrans" cxnId="{0DCC7A31-DA19-4FCF-B9F6-7E03C7170D6B}">
      <dgm:prSet/>
      <dgm:spPr/>
      <dgm:t>
        <a:bodyPr/>
        <a:lstStyle/>
        <a:p>
          <a:pPr latinLnBrk="1"/>
          <a:endParaRPr lang="ko-KR" altLang="en-US"/>
        </a:p>
      </dgm:t>
    </dgm:pt>
    <dgm:pt modelId="{5EE3514E-354E-4995-A1B6-146D19202ED1}">
      <dgm:prSet phldrT="[텍스트]"/>
      <dgm:spPr/>
      <dgm:t>
        <a:bodyPr/>
        <a:lstStyle/>
        <a:p>
          <a:pPr latinLnBrk="1"/>
          <a:r>
            <a:rPr lang="en-US" altLang="ko-KR" dirty="0"/>
            <a:t>Get time sections</a:t>
          </a:r>
          <a:endParaRPr lang="ko-KR" altLang="en-US" dirty="0"/>
        </a:p>
      </dgm:t>
    </dgm:pt>
    <dgm:pt modelId="{4B9E1F1D-E572-407F-8EC6-2BA6E7CE56DB}" type="parTrans" cxnId="{C9315E36-2915-4CC3-AD17-D9442D5ECC74}">
      <dgm:prSet/>
      <dgm:spPr/>
      <dgm:t>
        <a:bodyPr/>
        <a:lstStyle/>
        <a:p>
          <a:pPr latinLnBrk="1"/>
          <a:endParaRPr lang="ko-KR" altLang="en-US"/>
        </a:p>
      </dgm:t>
    </dgm:pt>
    <dgm:pt modelId="{705A07F8-36A5-4BEF-B310-0A8828228B84}" type="sibTrans" cxnId="{C9315E36-2915-4CC3-AD17-D9442D5ECC74}">
      <dgm:prSet/>
      <dgm:spPr/>
      <dgm:t>
        <a:bodyPr/>
        <a:lstStyle/>
        <a:p>
          <a:pPr latinLnBrk="1"/>
          <a:endParaRPr lang="ko-KR" altLang="en-US"/>
        </a:p>
      </dgm:t>
    </dgm:pt>
    <dgm:pt modelId="{3E30318E-DA28-4169-A1FF-CE3A30207220}" type="pres">
      <dgm:prSet presAssocID="{A5E694D8-4C1A-4A3C-ADCA-B14A09CBEACB}" presName="Name0" presStyleCnt="0">
        <dgm:presLayoutVars>
          <dgm:dir/>
          <dgm:resizeHandles val="exact"/>
        </dgm:presLayoutVars>
      </dgm:prSet>
      <dgm:spPr/>
    </dgm:pt>
    <dgm:pt modelId="{9FA49350-0D83-4938-A30D-727EAF841598}" type="pres">
      <dgm:prSet presAssocID="{FE87836D-2284-4BDA-AA4F-35266B0C87A2}" presName="node" presStyleLbl="node1" presStyleIdx="0" presStyleCnt="5">
        <dgm:presLayoutVars>
          <dgm:bulletEnabled val="1"/>
        </dgm:presLayoutVars>
      </dgm:prSet>
      <dgm:spPr/>
    </dgm:pt>
    <dgm:pt modelId="{2D786B9F-C5D6-46AD-88DB-71096A653C0D}" type="pres">
      <dgm:prSet presAssocID="{926DFA7F-53ED-488A-A012-FC4098A496C6}" presName="sibTrans" presStyleLbl="sibTrans1D1" presStyleIdx="0" presStyleCnt="4"/>
      <dgm:spPr/>
    </dgm:pt>
    <dgm:pt modelId="{A2BB8A11-F010-4ED0-A458-A16ADBFA2183}" type="pres">
      <dgm:prSet presAssocID="{926DFA7F-53ED-488A-A012-FC4098A496C6}" presName="connectorText" presStyleLbl="sibTrans1D1" presStyleIdx="0" presStyleCnt="4"/>
      <dgm:spPr/>
    </dgm:pt>
    <dgm:pt modelId="{A6018597-D727-4DB6-80F4-8EEDF592ADA7}" type="pres">
      <dgm:prSet presAssocID="{584ABCCB-49AD-4851-9A9A-86BD71360BDD}" presName="node" presStyleLbl="node1" presStyleIdx="1" presStyleCnt="5">
        <dgm:presLayoutVars>
          <dgm:bulletEnabled val="1"/>
        </dgm:presLayoutVars>
      </dgm:prSet>
      <dgm:spPr/>
    </dgm:pt>
    <dgm:pt modelId="{C2E2AD3B-3894-481B-8A54-2767A51AB2BB}" type="pres">
      <dgm:prSet presAssocID="{A5900DA9-E7C5-47CD-B533-31F6D35889A9}" presName="sibTrans" presStyleLbl="sibTrans1D1" presStyleIdx="1" presStyleCnt="4"/>
      <dgm:spPr/>
    </dgm:pt>
    <dgm:pt modelId="{CA196180-1522-4ADD-A4AD-46575FC75CB0}" type="pres">
      <dgm:prSet presAssocID="{A5900DA9-E7C5-47CD-B533-31F6D35889A9}" presName="connectorText" presStyleLbl="sibTrans1D1" presStyleIdx="1" presStyleCnt="4"/>
      <dgm:spPr/>
    </dgm:pt>
    <dgm:pt modelId="{DCA3B0D5-A218-4F01-B2F6-654461A1C625}" type="pres">
      <dgm:prSet presAssocID="{EF83DA65-366B-4749-AC5E-7DD051434FC8}" presName="node" presStyleLbl="node1" presStyleIdx="2" presStyleCnt="5">
        <dgm:presLayoutVars>
          <dgm:bulletEnabled val="1"/>
        </dgm:presLayoutVars>
      </dgm:prSet>
      <dgm:spPr/>
    </dgm:pt>
    <dgm:pt modelId="{6EE60C83-039B-49A8-BBC3-1DA4CDBA444F}" type="pres">
      <dgm:prSet presAssocID="{4FEB53D4-081C-4271-AAED-B054F4A9BD70}" presName="sibTrans" presStyleLbl="sibTrans1D1" presStyleIdx="2" presStyleCnt="4"/>
      <dgm:spPr/>
    </dgm:pt>
    <dgm:pt modelId="{E95972D2-507A-4D36-9E01-7FCC88502764}" type="pres">
      <dgm:prSet presAssocID="{4FEB53D4-081C-4271-AAED-B054F4A9BD70}" presName="connectorText" presStyleLbl="sibTrans1D1" presStyleIdx="2" presStyleCnt="4"/>
      <dgm:spPr/>
    </dgm:pt>
    <dgm:pt modelId="{D56B3465-58BA-4F90-BAD1-DFA4ACAE2EF0}" type="pres">
      <dgm:prSet presAssocID="{BBBBE5AF-5C5D-4E08-8BD1-224FD6558E09}" presName="node" presStyleLbl="node1" presStyleIdx="3" presStyleCnt="5">
        <dgm:presLayoutVars>
          <dgm:bulletEnabled val="1"/>
        </dgm:presLayoutVars>
      </dgm:prSet>
      <dgm:spPr/>
    </dgm:pt>
    <dgm:pt modelId="{251FE1BA-7246-4683-ABF1-7328EFA4C579}" type="pres">
      <dgm:prSet presAssocID="{ACFD9F29-7AAD-4817-8CF7-ED0615B09851}" presName="sibTrans" presStyleLbl="sibTrans1D1" presStyleIdx="3" presStyleCnt="4"/>
      <dgm:spPr/>
    </dgm:pt>
    <dgm:pt modelId="{D102039A-BD43-4F10-9165-F22768877514}" type="pres">
      <dgm:prSet presAssocID="{ACFD9F29-7AAD-4817-8CF7-ED0615B09851}" presName="connectorText" presStyleLbl="sibTrans1D1" presStyleIdx="3" presStyleCnt="4"/>
      <dgm:spPr/>
    </dgm:pt>
    <dgm:pt modelId="{BA0FA286-B0F7-49AD-84E8-363C839EAC08}" type="pres">
      <dgm:prSet presAssocID="{5EE3514E-354E-4995-A1B6-146D19202ED1}" presName="node" presStyleLbl="node1" presStyleIdx="4" presStyleCnt="5">
        <dgm:presLayoutVars>
          <dgm:bulletEnabled val="1"/>
        </dgm:presLayoutVars>
      </dgm:prSet>
      <dgm:spPr/>
    </dgm:pt>
  </dgm:ptLst>
  <dgm:cxnLst>
    <dgm:cxn modelId="{528F9F09-44EC-457E-B217-C0A09787EDF3}" type="presOf" srcId="{EF83DA65-366B-4749-AC5E-7DD051434FC8}" destId="{DCA3B0D5-A218-4F01-B2F6-654461A1C625}" srcOrd="0" destOrd="0" presId="urn:microsoft.com/office/officeart/2005/8/layout/bProcess3"/>
    <dgm:cxn modelId="{AB308F0A-2401-4C81-BFF1-05DBC40CF4A7}" type="presOf" srcId="{926DFA7F-53ED-488A-A012-FC4098A496C6}" destId="{2D786B9F-C5D6-46AD-88DB-71096A653C0D}" srcOrd="0" destOrd="0" presId="urn:microsoft.com/office/officeart/2005/8/layout/bProcess3"/>
    <dgm:cxn modelId="{3A94D20F-8C44-48D1-96FC-BF313361EFC7}" type="presOf" srcId="{A5900DA9-E7C5-47CD-B533-31F6D35889A9}" destId="{CA196180-1522-4ADD-A4AD-46575FC75CB0}" srcOrd="1" destOrd="0" presId="urn:microsoft.com/office/officeart/2005/8/layout/bProcess3"/>
    <dgm:cxn modelId="{FE531019-962E-4BD2-8D06-4731BBFEBCC6}" srcId="{A5E694D8-4C1A-4A3C-ADCA-B14A09CBEACB}" destId="{FE87836D-2284-4BDA-AA4F-35266B0C87A2}" srcOrd="0" destOrd="0" parTransId="{61F683CD-0724-40B6-8CA3-69DDB934E3E5}" sibTransId="{926DFA7F-53ED-488A-A012-FC4098A496C6}"/>
    <dgm:cxn modelId="{FB2E1921-507B-4BF4-A003-BC9105E88EBB}" type="presOf" srcId="{ACFD9F29-7AAD-4817-8CF7-ED0615B09851}" destId="{D102039A-BD43-4F10-9165-F22768877514}" srcOrd="1" destOrd="0" presId="urn:microsoft.com/office/officeart/2005/8/layout/bProcess3"/>
    <dgm:cxn modelId="{0DCC7A31-DA19-4FCF-B9F6-7E03C7170D6B}" srcId="{A5E694D8-4C1A-4A3C-ADCA-B14A09CBEACB}" destId="{BBBBE5AF-5C5D-4E08-8BD1-224FD6558E09}" srcOrd="3" destOrd="0" parTransId="{113CAC13-09B5-4AA9-A776-B29AE308DB9B}" sibTransId="{ACFD9F29-7AAD-4817-8CF7-ED0615B09851}"/>
    <dgm:cxn modelId="{C9315E36-2915-4CC3-AD17-D9442D5ECC74}" srcId="{A5E694D8-4C1A-4A3C-ADCA-B14A09CBEACB}" destId="{5EE3514E-354E-4995-A1B6-146D19202ED1}" srcOrd="4" destOrd="0" parTransId="{4B9E1F1D-E572-407F-8EC6-2BA6E7CE56DB}" sibTransId="{705A07F8-36A5-4BEF-B310-0A8828228B84}"/>
    <dgm:cxn modelId="{2BEDE35E-97ED-41C7-9FCD-7A782F3C8B9B}" type="presOf" srcId="{ACFD9F29-7AAD-4817-8CF7-ED0615B09851}" destId="{251FE1BA-7246-4683-ABF1-7328EFA4C579}" srcOrd="0" destOrd="0" presId="urn:microsoft.com/office/officeart/2005/8/layout/bProcess3"/>
    <dgm:cxn modelId="{9EFA716B-246A-41CA-8393-EE242FE43C4D}" type="presOf" srcId="{A5900DA9-E7C5-47CD-B533-31F6D35889A9}" destId="{C2E2AD3B-3894-481B-8A54-2767A51AB2BB}" srcOrd="0" destOrd="0" presId="urn:microsoft.com/office/officeart/2005/8/layout/bProcess3"/>
    <dgm:cxn modelId="{4B2CD851-F14F-49B7-8C42-2C3196D43C90}" type="presOf" srcId="{A5E694D8-4C1A-4A3C-ADCA-B14A09CBEACB}" destId="{3E30318E-DA28-4169-A1FF-CE3A30207220}" srcOrd="0" destOrd="0" presId="urn:microsoft.com/office/officeart/2005/8/layout/bProcess3"/>
    <dgm:cxn modelId="{D61A9553-AA38-47ED-A45F-3AF6CA6B37A4}" type="presOf" srcId="{584ABCCB-49AD-4851-9A9A-86BD71360BDD}" destId="{A6018597-D727-4DB6-80F4-8EEDF592ADA7}" srcOrd="0" destOrd="0" presId="urn:microsoft.com/office/officeart/2005/8/layout/bProcess3"/>
    <dgm:cxn modelId="{37822F57-3635-469E-AB20-680E5ECD8033}" type="presOf" srcId="{BBBBE5AF-5C5D-4E08-8BD1-224FD6558E09}" destId="{D56B3465-58BA-4F90-BAD1-DFA4ACAE2EF0}" srcOrd="0" destOrd="0" presId="urn:microsoft.com/office/officeart/2005/8/layout/bProcess3"/>
    <dgm:cxn modelId="{CA7D038D-87BD-4164-8045-9E84A8EE25A8}" srcId="{A5E694D8-4C1A-4A3C-ADCA-B14A09CBEACB}" destId="{584ABCCB-49AD-4851-9A9A-86BD71360BDD}" srcOrd="1" destOrd="0" parTransId="{117E541A-6B0C-464E-9A7E-61356C0DAD6D}" sibTransId="{A5900DA9-E7C5-47CD-B533-31F6D35889A9}"/>
    <dgm:cxn modelId="{1B3CAC8E-FA9B-41FC-8BD8-BD548A941A86}" type="presOf" srcId="{5EE3514E-354E-4995-A1B6-146D19202ED1}" destId="{BA0FA286-B0F7-49AD-84E8-363C839EAC08}" srcOrd="0" destOrd="0" presId="urn:microsoft.com/office/officeart/2005/8/layout/bProcess3"/>
    <dgm:cxn modelId="{F6CDA28F-8735-41C3-9AD9-1D9D18A97B6D}" type="presOf" srcId="{4FEB53D4-081C-4271-AAED-B054F4A9BD70}" destId="{E95972D2-507A-4D36-9E01-7FCC88502764}" srcOrd="1" destOrd="0" presId="urn:microsoft.com/office/officeart/2005/8/layout/bProcess3"/>
    <dgm:cxn modelId="{BD1084B0-0DED-41BA-9C50-38AB9343F49B}" type="presOf" srcId="{926DFA7F-53ED-488A-A012-FC4098A496C6}" destId="{A2BB8A11-F010-4ED0-A458-A16ADBFA2183}" srcOrd="1" destOrd="0" presId="urn:microsoft.com/office/officeart/2005/8/layout/bProcess3"/>
    <dgm:cxn modelId="{EEE5DBB8-6279-4CE9-AB79-5A50717B3C18}" type="presOf" srcId="{4FEB53D4-081C-4271-AAED-B054F4A9BD70}" destId="{6EE60C83-039B-49A8-BBC3-1DA4CDBA444F}" srcOrd="0" destOrd="0" presId="urn:microsoft.com/office/officeart/2005/8/layout/bProcess3"/>
    <dgm:cxn modelId="{DE1BE9DA-8B54-466D-9972-99EFBE152A96}" type="presOf" srcId="{FE87836D-2284-4BDA-AA4F-35266B0C87A2}" destId="{9FA49350-0D83-4938-A30D-727EAF841598}" srcOrd="0" destOrd="0" presId="urn:microsoft.com/office/officeart/2005/8/layout/bProcess3"/>
    <dgm:cxn modelId="{1FFD7BF5-76C0-4286-8575-5F82509FEC85}" srcId="{A5E694D8-4C1A-4A3C-ADCA-B14A09CBEACB}" destId="{EF83DA65-366B-4749-AC5E-7DD051434FC8}" srcOrd="2" destOrd="0" parTransId="{C938CEC5-2041-455A-B35D-4997932C020F}" sibTransId="{4FEB53D4-081C-4271-AAED-B054F4A9BD70}"/>
    <dgm:cxn modelId="{99FA26C7-5E00-4BE5-B4AE-ECA7A1171101}" type="presParOf" srcId="{3E30318E-DA28-4169-A1FF-CE3A30207220}" destId="{9FA49350-0D83-4938-A30D-727EAF841598}" srcOrd="0" destOrd="0" presId="urn:microsoft.com/office/officeart/2005/8/layout/bProcess3"/>
    <dgm:cxn modelId="{C6408966-1B7B-464B-862D-5002E0C56997}" type="presParOf" srcId="{3E30318E-DA28-4169-A1FF-CE3A30207220}" destId="{2D786B9F-C5D6-46AD-88DB-71096A653C0D}" srcOrd="1" destOrd="0" presId="urn:microsoft.com/office/officeart/2005/8/layout/bProcess3"/>
    <dgm:cxn modelId="{99E17C5D-8F95-4122-AD79-AEB8E174118C}" type="presParOf" srcId="{2D786B9F-C5D6-46AD-88DB-71096A653C0D}" destId="{A2BB8A11-F010-4ED0-A458-A16ADBFA2183}" srcOrd="0" destOrd="0" presId="urn:microsoft.com/office/officeart/2005/8/layout/bProcess3"/>
    <dgm:cxn modelId="{67CF67D4-F557-405E-A5BD-07ECBD4B8AC3}" type="presParOf" srcId="{3E30318E-DA28-4169-A1FF-CE3A30207220}" destId="{A6018597-D727-4DB6-80F4-8EEDF592ADA7}" srcOrd="2" destOrd="0" presId="urn:microsoft.com/office/officeart/2005/8/layout/bProcess3"/>
    <dgm:cxn modelId="{65D8F044-1ECF-466C-8B9C-3ED3A08E2191}" type="presParOf" srcId="{3E30318E-DA28-4169-A1FF-CE3A30207220}" destId="{C2E2AD3B-3894-481B-8A54-2767A51AB2BB}" srcOrd="3" destOrd="0" presId="urn:microsoft.com/office/officeart/2005/8/layout/bProcess3"/>
    <dgm:cxn modelId="{DDC3F48D-7922-4692-9450-C3B8DECCA1BA}" type="presParOf" srcId="{C2E2AD3B-3894-481B-8A54-2767A51AB2BB}" destId="{CA196180-1522-4ADD-A4AD-46575FC75CB0}" srcOrd="0" destOrd="0" presId="urn:microsoft.com/office/officeart/2005/8/layout/bProcess3"/>
    <dgm:cxn modelId="{304EB538-0F03-4217-8202-177982A33057}" type="presParOf" srcId="{3E30318E-DA28-4169-A1FF-CE3A30207220}" destId="{DCA3B0D5-A218-4F01-B2F6-654461A1C625}" srcOrd="4" destOrd="0" presId="urn:microsoft.com/office/officeart/2005/8/layout/bProcess3"/>
    <dgm:cxn modelId="{81F15555-12CE-45AC-A356-5E3E1DC773D6}" type="presParOf" srcId="{3E30318E-DA28-4169-A1FF-CE3A30207220}" destId="{6EE60C83-039B-49A8-BBC3-1DA4CDBA444F}" srcOrd="5" destOrd="0" presId="urn:microsoft.com/office/officeart/2005/8/layout/bProcess3"/>
    <dgm:cxn modelId="{966A729E-EF25-468A-AEA1-5FAA2A0D04A9}" type="presParOf" srcId="{6EE60C83-039B-49A8-BBC3-1DA4CDBA444F}" destId="{E95972D2-507A-4D36-9E01-7FCC88502764}" srcOrd="0" destOrd="0" presId="urn:microsoft.com/office/officeart/2005/8/layout/bProcess3"/>
    <dgm:cxn modelId="{BF010E55-F156-4C39-96DC-9082810B960B}" type="presParOf" srcId="{3E30318E-DA28-4169-A1FF-CE3A30207220}" destId="{D56B3465-58BA-4F90-BAD1-DFA4ACAE2EF0}" srcOrd="6" destOrd="0" presId="urn:microsoft.com/office/officeart/2005/8/layout/bProcess3"/>
    <dgm:cxn modelId="{6972FE15-E018-4587-83A1-B7C50343E597}" type="presParOf" srcId="{3E30318E-DA28-4169-A1FF-CE3A30207220}" destId="{251FE1BA-7246-4683-ABF1-7328EFA4C579}" srcOrd="7" destOrd="0" presId="urn:microsoft.com/office/officeart/2005/8/layout/bProcess3"/>
    <dgm:cxn modelId="{4762C6AF-00E4-48C6-87B4-A59B850FE922}" type="presParOf" srcId="{251FE1BA-7246-4683-ABF1-7328EFA4C579}" destId="{D102039A-BD43-4F10-9165-F22768877514}" srcOrd="0" destOrd="0" presId="urn:microsoft.com/office/officeart/2005/8/layout/bProcess3"/>
    <dgm:cxn modelId="{700F6A56-D2B1-4024-B059-93332AC6BFAD}" type="presParOf" srcId="{3E30318E-DA28-4169-A1FF-CE3A30207220}" destId="{BA0FA286-B0F7-49AD-84E8-363C839EAC08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86B9F-C5D6-46AD-88DB-71096A653C0D}">
      <dsp:nvSpPr>
        <dsp:cNvPr id="0" name=""/>
        <dsp:cNvSpPr/>
      </dsp:nvSpPr>
      <dsp:spPr>
        <a:xfrm>
          <a:off x="2317106" y="944282"/>
          <a:ext cx="5013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1335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54476" y="987342"/>
        <a:ext cx="26596" cy="5319"/>
      </dsp:txXfrm>
    </dsp:sp>
    <dsp:sp modelId="{9FA49350-0D83-4938-A30D-727EAF841598}">
      <dsp:nvSpPr>
        <dsp:cNvPr id="0" name=""/>
        <dsp:cNvSpPr/>
      </dsp:nvSpPr>
      <dsp:spPr>
        <a:xfrm>
          <a:off x="6143" y="296173"/>
          <a:ext cx="2312763" cy="13876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upload</a:t>
          </a:r>
          <a:endParaRPr lang="ko-KR" altLang="en-US" sz="3300" kern="1200" dirty="0"/>
        </a:p>
      </dsp:txBody>
      <dsp:txXfrm>
        <a:off x="6143" y="296173"/>
        <a:ext cx="2312763" cy="1387657"/>
      </dsp:txXfrm>
    </dsp:sp>
    <dsp:sp modelId="{C2E2AD3B-3894-481B-8A54-2767A51AB2BB}">
      <dsp:nvSpPr>
        <dsp:cNvPr id="0" name=""/>
        <dsp:cNvSpPr/>
      </dsp:nvSpPr>
      <dsp:spPr>
        <a:xfrm>
          <a:off x="5161805" y="944282"/>
          <a:ext cx="5013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1335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399174" y="987342"/>
        <a:ext cx="26596" cy="5319"/>
      </dsp:txXfrm>
    </dsp:sp>
    <dsp:sp modelId="{A6018597-D727-4DB6-80F4-8EEDF592ADA7}">
      <dsp:nvSpPr>
        <dsp:cNvPr id="0" name=""/>
        <dsp:cNvSpPr/>
      </dsp:nvSpPr>
      <dsp:spPr>
        <a:xfrm>
          <a:off x="2850842" y="296173"/>
          <a:ext cx="2312763" cy="1387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Chatlog download</a:t>
          </a:r>
          <a:endParaRPr lang="ko-KR" altLang="en-US" sz="3300" kern="1200" dirty="0"/>
        </a:p>
      </dsp:txBody>
      <dsp:txXfrm>
        <a:off x="2850842" y="296173"/>
        <a:ext cx="2312763" cy="1387657"/>
      </dsp:txXfrm>
    </dsp:sp>
    <dsp:sp modelId="{6EE60C83-039B-49A8-BBC3-1DA4CDBA444F}">
      <dsp:nvSpPr>
        <dsp:cNvPr id="0" name=""/>
        <dsp:cNvSpPr/>
      </dsp:nvSpPr>
      <dsp:spPr>
        <a:xfrm>
          <a:off x="1162525" y="1682031"/>
          <a:ext cx="5689397" cy="501335"/>
        </a:xfrm>
        <a:custGeom>
          <a:avLst/>
          <a:gdLst/>
          <a:ahLst/>
          <a:cxnLst/>
          <a:rect l="0" t="0" r="0" b="0"/>
          <a:pathLst>
            <a:path>
              <a:moveTo>
                <a:pt x="5689397" y="0"/>
              </a:moveTo>
              <a:lnTo>
                <a:pt x="5689397" y="267767"/>
              </a:lnTo>
              <a:lnTo>
                <a:pt x="0" y="267767"/>
              </a:lnTo>
              <a:lnTo>
                <a:pt x="0" y="501335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64368" y="1930039"/>
        <a:ext cx="285710" cy="5319"/>
      </dsp:txXfrm>
    </dsp:sp>
    <dsp:sp modelId="{DCA3B0D5-A218-4F01-B2F6-654461A1C625}">
      <dsp:nvSpPr>
        <dsp:cNvPr id="0" name=""/>
        <dsp:cNvSpPr/>
      </dsp:nvSpPr>
      <dsp:spPr>
        <a:xfrm>
          <a:off x="5695541" y="296173"/>
          <a:ext cx="2312763" cy="13876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Chat Analyze</a:t>
          </a:r>
          <a:endParaRPr lang="ko-KR" altLang="en-US" sz="3300" kern="1200" dirty="0"/>
        </a:p>
      </dsp:txBody>
      <dsp:txXfrm>
        <a:off x="5695541" y="296173"/>
        <a:ext cx="2312763" cy="1387657"/>
      </dsp:txXfrm>
    </dsp:sp>
    <dsp:sp modelId="{251FE1BA-7246-4683-ABF1-7328EFA4C579}">
      <dsp:nvSpPr>
        <dsp:cNvPr id="0" name=""/>
        <dsp:cNvSpPr/>
      </dsp:nvSpPr>
      <dsp:spPr>
        <a:xfrm>
          <a:off x="2317106" y="2863875"/>
          <a:ext cx="5013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1335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54476" y="2906935"/>
        <a:ext cx="26596" cy="5319"/>
      </dsp:txXfrm>
    </dsp:sp>
    <dsp:sp modelId="{D56B3465-58BA-4F90-BAD1-DFA4ACAE2EF0}">
      <dsp:nvSpPr>
        <dsp:cNvPr id="0" name=""/>
        <dsp:cNvSpPr/>
      </dsp:nvSpPr>
      <dsp:spPr>
        <a:xfrm>
          <a:off x="6143" y="2215766"/>
          <a:ext cx="2312763" cy="13876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Face detection</a:t>
          </a:r>
          <a:endParaRPr lang="ko-KR" altLang="en-US" sz="3300" kern="1200" dirty="0"/>
        </a:p>
      </dsp:txBody>
      <dsp:txXfrm>
        <a:off x="6143" y="2215766"/>
        <a:ext cx="2312763" cy="1387657"/>
      </dsp:txXfrm>
    </dsp:sp>
    <dsp:sp modelId="{BA0FA286-B0F7-49AD-84E8-363C839EAC08}">
      <dsp:nvSpPr>
        <dsp:cNvPr id="0" name=""/>
        <dsp:cNvSpPr/>
      </dsp:nvSpPr>
      <dsp:spPr>
        <a:xfrm>
          <a:off x="2850842" y="2215766"/>
          <a:ext cx="2312763" cy="138765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Get time sections</a:t>
          </a:r>
          <a:endParaRPr lang="ko-KR" altLang="en-US" sz="3300" kern="1200" dirty="0"/>
        </a:p>
      </dsp:txBody>
      <dsp:txXfrm>
        <a:off x="2850842" y="2215766"/>
        <a:ext cx="2312763" cy="1387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Muli Light" panose="020B0600000101010101" charset="0"/>
        <a:ea typeface="Muli Light" panose="020B0600000101010101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latin typeface="Muli Light" panose="020B0600000101010101" charset="0"/>
              </a:rPr>
              <a:pPr/>
              <a:t>2</a:t>
            </a:fld>
            <a:endParaRPr lang="en-US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upload</a:t>
            </a:r>
            <a:r>
              <a:rPr lang="en-US" altLang="ko-KR" baseline="0" dirty="0"/>
              <a:t> </a:t>
            </a:r>
            <a:r>
              <a:rPr lang="ko-KR" altLang="en-US" baseline="0" dirty="0"/>
              <a:t>밑에 </a:t>
            </a:r>
            <a:r>
              <a:rPr lang="en-US" altLang="ko-KR" baseline="0" dirty="0"/>
              <a:t>archive</a:t>
            </a:r>
            <a:r>
              <a:rPr lang="ko-KR" altLang="en-US" baseline="0" dirty="0"/>
              <a:t>가 </a:t>
            </a:r>
            <a:r>
              <a:rPr lang="ko-KR" altLang="en-US" baseline="0" dirty="0" err="1"/>
              <a:t>있는게</a:t>
            </a:r>
            <a:r>
              <a:rPr lang="ko-KR" altLang="en-US" baseline="0" dirty="0"/>
              <a:t> 옳지 않다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876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화면에 </a:t>
            </a:r>
            <a:r>
              <a:rPr lang="en-US" altLang="ko-KR" dirty="0" err="1"/>
              <a:t>mypage</a:t>
            </a:r>
            <a:r>
              <a:rPr lang="en-US" altLang="ko-KR" baseline="0" dirty="0"/>
              <a:t> </a:t>
            </a:r>
            <a:r>
              <a:rPr lang="ko-KR" altLang="en-US" baseline="0" dirty="0"/>
              <a:t>버튼을 추가하여 </a:t>
            </a:r>
            <a:r>
              <a:rPr lang="en-US" altLang="ko-KR" baseline="0" dirty="0"/>
              <a:t>archive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payment</a:t>
            </a:r>
            <a:r>
              <a:rPr lang="ko-KR" altLang="en-US" baseline="0" dirty="0"/>
              <a:t>를 한번에 관리하기로 함</a:t>
            </a:r>
            <a:r>
              <a:rPr lang="en-US" altLang="ko-KR" baseline="0" dirty="0"/>
              <a:t>. -&gt; </a:t>
            </a:r>
            <a:r>
              <a:rPr lang="ko-KR" altLang="en-US" baseline="0" dirty="0" err="1"/>
              <a:t>앱을</a:t>
            </a:r>
            <a:r>
              <a:rPr lang="ko-KR" altLang="en-US" baseline="0" dirty="0"/>
              <a:t> 새로 만드느라 </a:t>
            </a:r>
            <a:r>
              <a:rPr lang="en-US" altLang="ko-KR" baseline="0" dirty="0" err="1"/>
              <a:t>url</a:t>
            </a:r>
            <a:r>
              <a:rPr lang="en-US" altLang="ko-KR" baseline="0" dirty="0"/>
              <a:t> </a:t>
            </a:r>
            <a:r>
              <a:rPr lang="ko-KR" altLang="en-US" baseline="0" dirty="0"/>
              <a:t>밑 하이퍼링크 수정</a:t>
            </a:r>
            <a:endParaRPr lang="en-US" altLang="ko-KR" baseline="0" dirty="0"/>
          </a:p>
          <a:p>
            <a:r>
              <a:rPr lang="ko-KR" altLang="en-US" baseline="0" dirty="0"/>
              <a:t>지금까지 하드코딩 해놓았던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들을 </a:t>
            </a:r>
            <a:r>
              <a:rPr lang="en-US" altLang="ko-KR" baseline="0" dirty="0"/>
              <a:t>template </a:t>
            </a:r>
            <a:r>
              <a:rPr lang="ko-KR" altLang="en-US" baseline="0" dirty="0"/>
              <a:t>의 기능을 최대한 활용하여 </a:t>
            </a:r>
            <a:r>
              <a:rPr lang="ko-KR" altLang="en-US" baseline="0" dirty="0" err="1"/>
              <a:t>일관성있게</a:t>
            </a:r>
            <a:r>
              <a:rPr lang="ko-KR" altLang="en-US" baseline="0" dirty="0"/>
              <a:t> 수정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96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Muli Light" panose="020B0600000101010101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>
                <a:latin typeface="Muli Light" panose="020B0600000101010101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dirty="0">
                <a:latin typeface="Muli Light" panose="020B0600000101010101" charset="0"/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Muli Light" panose="020B0600000101010101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uli Light" panose="020B0600000101010101" charset="0"/>
          <a:ea typeface="Muli Light" panose="020B0600000101010101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emotion-detection-from-facial-expression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8EB7E05C-227C-49EF-95A6-47E31591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70" y="1294064"/>
            <a:ext cx="3814534" cy="3243780"/>
          </a:xfrm>
          <a:prstGeom prst="rect">
            <a:avLst/>
          </a:prstGeom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AB492CC3-149C-4B9A-8E5A-9A00193AEF06}"/>
              </a:ext>
            </a:extLst>
          </p:cNvPr>
          <p:cNvSpPr txBox="1">
            <a:spLocks/>
          </p:cNvSpPr>
          <p:nvPr/>
        </p:nvSpPr>
        <p:spPr>
          <a:xfrm>
            <a:off x="458329" y="2181483"/>
            <a:ext cx="3330378" cy="1025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Score each time(sec) </a:t>
            </a:r>
          </a:p>
          <a:p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   with labeled words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E52B59-6529-4FEE-87E9-E2350B09372D}"/>
              </a:ext>
            </a:extLst>
          </p:cNvPr>
          <p:cNvSpPr/>
          <p:nvPr/>
        </p:nvSpPr>
        <p:spPr>
          <a:xfrm>
            <a:off x="7664825" y="212279"/>
            <a:ext cx="1317812" cy="77500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Chat </a:t>
            </a:r>
          </a:p>
          <a:p>
            <a:pPr algn="ctr"/>
            <a:r>
              <a:rPr lang="en-US" altLang="ko-KR" sz="1800" dirty="0">
                <a:latin typeface="Muli Light" panose="020B0600000101010101" charset="0"/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308493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ECC950-978B-450E-82AB-B7A6CD71CD1D}"/>
              </a:ext>
            </a:extLst>
          </p:cNvPr>
          <p:cNvSpPr/>
          <p:nvPr/>
        </p:nvSpPr>
        <p:spPr>
          <a:xfrm>
            <a:off x="5282529" y="1472226"/>
            <a:ext cx="2752087" cy="2638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[Example]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0.5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00:07:05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1.0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00:15:06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0.7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00:25:08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0.8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00:35:13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0.3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… </a:t>
            </a:r>
            <a:endParaRPr lang="ko-KR" altLang="en-US" sz="1600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046AB38A-F815-488A-86B9-E29364F13965}"/>
              </a:ext>
            </a:extLst>
          </p:cNvPr>
          <p:cNvSpPr txBox="1">
            <a:spLocks/>
          </p:cNvSpPr>
          <p:nvPr/>
        </p:nvSpPr>
        <p:spPr>
          <a:xfrm>
            <a:off x="401245" y="1722333"/>
            <a:ext cx="4793878" cy="22456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Pick ‘X’ specific moments in descending order of ‘score’</a:t>
            </a:r>
          </a:p>
          <a:p>
            <a:endParaRPr lang="en-US" altLang="ko-KR" sz="2400" b="1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And arrange them in descending order of ‘time’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066FEA-F0F1-4800-B1D7-D0942FD27E8B}"/>
              </a:ext>
            </a:extLst>
          </p:cNvPr>
          <p:cNvSpPr/>
          <p:nvPr/>
        </p:nvSpPr>
        <p:spPr>
          <a:xfrm>
            <a:off x="7664825" y="212279"/>
            <a:ext cx="1317812" cy="77500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Chat </a:t>
            </a:r>
          </a:p>
          <a:p>
            <a:pPr algn="ctr"/>
            <a:r>
              <a:rPr lang="en-US" altLang="ko-KR" sz="1800" dirty="0">
                <a:latin typeface="Muli Light" panose="020B0600000101010101" charset="0"/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217359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A0E8B-DB8E-4C04-A8B2-D86164DC4A28}"/>
              </a:ext>
            </a:extLst>
          </p:cNvPr>
          <p:cNvSpPr/>
          <p:nvPr/>
        </p:nvSpPr>
        <p:spPr>
          <a:xfrm>
            <a:off x="1591311" y="1586380"/>
            <a:ext cx="2059565" cy="2121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[Example]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0.5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00:07:05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1.0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00:15:06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0.7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00:25:08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0.8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00:35:13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0.3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… </a:t>
            </a:r>
            <a:endParaRPr lang="ko-KR" altLang="en-US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BB3406B-8A61-4C35-8455-ABFE7E853AC8}"/>
              </a:ext>
            </a:extLst>
          </p:cNvPr>
          <p:cNvSpPr/>
          <p:nvPr/>
        </p:nvSpPr>
        <p:spPr>
          <a:xfrm>
            <a:off x="2852738" y="2266620"/>
            <a:ext cx="1356192" cy="15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A2D9A1A-C6AB-4567-BAFF-CE174944645F}"/>
              </a:ext>
            </a:extLst>
          </p:cNvPr>
          <p:cNvSpPr/>
          <p:nvPr/>
        </p:nvSpPr>
        <p:spPr>
          <a:xfrm>
            <a:off x="2852738" y="2452638"/>
            <a:ext cx="1356192" cy="15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8D97DCA-1110-4AC1-A782-0F0C618E2786}"/>
              </a:ext>
            </a:extLst>
          </p:cNvPr>
          <p:cNvSpPr/>
          <p:nvPr/>
        </p:nvSpPr>
        <p:spPr>
          <a:xfrm>
            <a:off x="2852738" y="2647017"/>
            <a:ext cx="1356192" cy="15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273F7DC-1CF4-48F5-A290-20207A22E2E7}"/>
              </a:ext>
            </a:extLst>
          </p:cNvPr>
          <p:cNvSpPr/>
          <p:nvPr/>
        </p:nvSpPr>
        <p:spPr>
          <a:xfrm>
            <a:off x="2852738" y="2906029"/>
            <a:ext cx="1356192" cy="15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D16B0FC-C293-42E4-AA6C-46D0CB52CE1B}"/>
              </a:ext>
            </a:extLst>
          </p:cNvPr>
          <p:cNvSpPr/>
          <p:nvPr/>
        </p:nvSpPr>
        <p:spPr>
          <a:xfrm>
            <a:off x="2852738" y="3105692"/>
            <a:ext cx="1356192" cy="15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53385-AAC3-4636-8C80-907AB7590E31}"/>
              </a:ext>
            </a:extLst>
          </p:cNvPr>
          <p:cNvSpPr txBox="1"/>
          <p:nvPr/>
        </p:nvSpPr>
        <p:spPr>
          <a:xfrm>
            <a:off x="3368490" y="3864675"/>
            <a:ext cx="495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uli Light" panose="020B0600000101010101" charset="0"/>
              </a:rPr>
              <a:t>emotions = ["Fear", "Happy", "Sad", "Surprise", "</a:t>
            </a:r>
            <a:r>
              <a:rPr lang="en-US" altLang="ko-KR" b="1" strike="sngStrike" dirty="0">
                <a:latin typeface="Muli Light" panose="020B0600000101010101" charset="0"/>
              </a:rPr>
              <a:t>Neutral</a:t>
            </a:r>
            <a:r>
              <a:rPr lang="en-US" altLang="ko-KR" dirty="0">
                <a:latin typeface="Muli Light" panose="020B0600000101010101" charset="0"/>
              </a:rPr>
              <a:t>"]</a:t>
            </a:r>
          </a:p>
          <a:p>
            <a:endParaRPr lang="ko-KR" altLang="en-US" dirty="0">
              <a:latin typeface="Muli Light" panose="020B0600000101010101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CC1598-599B-45FE-8B1B-3D1A9D7582F3}"/>
              </a:ext>
            </a:extLst>
          </p:cNvPr>
          <p:cNvSpPr/>
          <p:nvPr/>
        </p:nvSpPr>
        <p:spPr>
          <a:xfrm>
            <a:off x="7664825" y="212279"/>
            <a:ext cx="1317812" cy="775000"/>
          </a:xfrm>
          <a:prstGeom prst="rect">
            <a:avLst/>
          </a:prstGeom>
          <a:solidFill>
            <a:srgbClr val="7030A0"/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Face</a:t>
            </a:r>
          </a:p>
          <a:p>
            <a:pPr algn="ctr"/>
            <a:r>
              <a:rPr lang="en-US" altLang="ko-KR" sz="1800" dirty="0">
                <a:latin typeface="Muli Light" panose="020B0600000101010101" charset="0"/>
              </a:rPr>
              <a:t>detection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330A8E-B3F6-427B-8DC2-DEC4AED23812}"/>
              </a:ext>
            </a:extLst>
          </p:cNvPr>
          <p:cNvSpPr/>
          <p:nvPr/>
        </p:nvSpPr>
        <p:spPr>
          <a:xfrm>
            <a:off x="4314266" y="1249127"/>
            <a:ext cx="3238423" cy="240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Check if the specific time has a detected face and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max(emotion probability)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0.5 (Sad)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00:07:05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0.8 (Happy)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00:15:06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0.5 (Fear)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00:25:08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0.8 (Surprise)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00:35:13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0.3 (Happy)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… </a:t>
            </a:r>
            <a:endParaRPr lang="ko-KR" altLang="en-US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1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D0B5B8-D964-440D-812D-D2F8929DA1FF}"/>
              </a:ext>
            </a:extLst>
          </p:cNvPr>
          <p:cNvSpPr/>
          <p:nvPr/>
        </p:nvSpPr>
        <p:spPr>
          <a:xfrm>
            <a:off x="7664825" y="212279"/>
            <a:ext cx="1317812" cy="775000"/>
          </a:xfrm>
          <a:prstGeom prst="rect">
            <a:avLst/>
          </a:prstGeom>
          <a:solidFill>
            <a:srgbClr val="7030A0"/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Face</a:t>
            </a:r>
          </a:p>
          <a:p>
            <a:pPr algn="ctr"/>
            <a:r>
              <a:rPr lang="en-US" altLang="ko-KR" sz="1800" dirty="0">
                <a:latin typeface="Muli Light" panose="020B0600000101010101" charset="0"/>
              </a:rPr>
              <a:t>detection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2859B9-563D-4509-824E-4186AC8157AD}"/>
              </a:ext>
            </a:extLst>
          </p:cNvPr>
          <p:cNvSpPr/>
          <p:nvPr/>
        </p:nvSpPr>
        <p:spPr>
          <a:xfrm>
            <a:off x="600712" y="1515787"/>
            <a:ext cx="3238423" cy="240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Check if the specific time has a detected face and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max(emotion probability)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0.5 (Sad)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00:07:05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0.8 (Happy)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00:15:06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0.5 (Fear)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00:25:08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0.8 (Surprise)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00:35:13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0.3 (Happy)</a:t>
            </a:r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… </a:t>
            </a:r>
            <a:endParaRPr lang="ko-KR" altLang="en-US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C74180-6CE2-482A-A7D3-A9D233058742}"/>
              </a:ext>
            </a:extLst>
          </p:cNvPr>
          <p:cNvSpPr/>
          <p:nvPr/>
        </p:nvSpPr>
        <p:spPr>
          <a:xfrm>
            <a:off x="4572000" y="1515787"/>
            <a:ext cx="4061012" cy="240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We will consider next 5 seconds to get more correlations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0.5 + 0.6 + 0.3 + 1.0 + 0.8 / 5</a:t>
            </a:r>
          </a:p>
          <a:p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(00:05:06 : 0.6)</a:t>
            </a: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(00:05:07 : 0.3)</a:t>
            </a: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(00:05:08 : 1.0)</a:t>
            </a: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(00:05:09 : 0.8)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CBBF4CE-8BBB-48A5-B4BE-8E578793CC20}"/>
              </a:ext>
            </a:extLst>
          </p:cNvPr>
          <p:cNvSpPr/>
          <p:nvPr/>
        </p:nvSpPr>
        <p:spPr>
          <a:xfrm>
            <a:off x="3343555" y="2426822"/>
            <a:ext cx="1141038" cy="584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2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D0B5B8-D964-440D-812D-D2F8929DA1FF}"/>
              </a:ext>
            </a:extLst>
          </p:cNvPr>
          <p:cNvSpPr/>
          <p:nvPr/>
        </p:nvSpPr>
        <p:spPr>
          <a:xfrm>
            <a:off x="7664825" y="212279"/>
            <a:ext cx="1317812" cy="775000"/>
          </a:xfrm>
          <a:prstGeom prst="rect">
            <a:avLst/>
          </a:prstGeom>
          <a:solidFill>
            <a:srgbClr val="7030A0"/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Face</a:t>
            </a:r>
          </a:p>
          <a:p>
            <a:pPr algn="ctr"/>
            <a:r>
              <a:rPr lang="en-US" altLang="ko-KR" sz="1800" dirty="0">
                <a:latin typeface="Muli Light" panose="020B0600000101010101" charset="0"/>
              </a:rPr>
              <a:t>detection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612ABE-5305-4906-BE5C-815FBABCF90D}"/>
              </a:ext>
            </a:extLst>
          </p:cNvPr>
          <p:cNvSpPr/>
          <p:nvPr/>
        </p:nvSpPr>
        <p:spPr>
          <a:xfrm>
            <a:off x="349624" y="1609917"/>
            <a:ext cx="4061012" cy="240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We will consider next 5 seconds to get more correlations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0.5 + 0.6 + 0.3 + 1.0 + 0.8 / 5</a:t>
            </a:r>
          </a:p>
          <a:p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		=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0.64</a:t>
            </a:r>
          </a:p>
          <a:p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(00:05:06 : 0.6)</a:t>
            </a: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(00:05:07 : 0.3)</a:t>
            </a: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(00:05:08 : 1.0)</a:t>
            </a:r>
          </a:p>
          <a:p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(00:05:09 : 0.8)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8C79EE-A5E3-4874-8A39-549A7126667B}"/>
              </a:ext>
            </a:extLst>
          </p:cNvPr>
          <p:cNvSpPr/>
          <p:nvPr/>
        </p:nvSpPr>
        <p:spPr>
          <a:xfrm>
            <a:off x="4800600" y="1609917"/>
            <a:ext cx="4061012" cy="240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Then, we multiply the score with the score in the chatlog dictionary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0.64 *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0.5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 = 0.32</a:t>
            </a:r>
          </a:p>
          <a:p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59BB8A-A3BE-4782-A315-9507BCC99503}"/>
              </a:ext>
            </a:extLst>
          </p:cNvPr>
          <p:cNvSpPr/>
          <p:nvPr/>
        </p:nvSpPr>
        <p:spPr>
          <a:xfrm>
            <a:off x="6351570" y="3221213"/>
            <a:ext cx="1683046" cy="1725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[Example]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b="1" dirty="0">
                <a:solidFill>
                  <a:srgbClr val="FF0000"/>
                </a:solidFill>
                <a:latin typeface="Muli Light" panose="020B0600000101010101" charset="0"/>
              </a:rPr>
              <a:t>0.5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00:07:05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1.0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00:15:06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0.7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00:25:08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0.8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00:35:13 : </a:t>
            </a:r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0.3</a:t>
            </a:r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Muli Light" panose="020B0600000101010101" charset="0"/>
              </a:rPr>
              <a:t>… </a:t>
            </a:r>
            <a:endParaRPr lang="ko-KR" altLang="en-US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E49BBE6-DB15-4145-AADD-69713A9D999C}"/>
              </a:ext>
            </a:extLst>
          </p:cNvPr>
          <p:cNvSpPr/>
          <p:nvPr/>
        </p:nvSpPr>
        <p:spPr>
          <a:xfrm>
            <a:off x="3683096" y="2757284"/>
            <a:ext cx="1141038" cy="584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06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DDD1DD-DC8E-4738-B52B-641719FAD0EB}"/>
              </a:ext>
            </a:extLst>
          </p:cNvPr>
          <p:cNvSpPr/>
          <p:nvPr/>
        </p:nvSpPr>
        <p:spPr>
          <a:xfrm>
            <a:off x="7664825" y="212279"/>
            <a:ext cx="1317812" cy="775000"/>
          </a:xfrm>
          <a:prstGeom prst="rect">
            <a:avLst/>
          </a:prstGeom>
          <a:solidFill>
            <a:srgbClr val="C00000"/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Get time sections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51B2CB-0E21-4648-BCD3-B4E4FE55F610}"/>
              </a:ext>
            </a:extLst>
          </p:cNvPr>
          <p:cNvSpPr/>
          <p:nvPr/>
        </p:nvSpPr>
        <p:spPr>
          <a:xfrm>
            <a:off x="367629" y="1680655"/>
            <a:ext cx="2752087" cy="2638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[Example]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0.5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00:07:05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1.0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00:15:06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0.7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00:25:08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0.8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00:35:13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0.3</a:t>
            </a:r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… </a:t>
            </a:r>
            <a:endParaRPr lang="ko-KR" altLang="en-US" sz="1600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A2DB65-C68B-4037-8E58-706689CDE987}"/>
              </a:ext>
            </a:extLst>
          </p:cNvPr>
          <p:cNvSpPr/>
          <p:nvPr/>
        </p:nvSpPr>
        <p:spPr>
          <a:xfrm>
            <a:off x="3792071" y="1865697"/>
            <a:ext cx="4061012" cy="22682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Then, we multiply the score with the score in the chatlog dictionary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00:05:05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0.5 * 0.64 =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0.32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00:07:05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1.0 * X =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X’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00:15:06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0.7 * Y =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Y’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00:25:08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0.8 * Z =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Z’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00:35:13 : 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0.3 * K =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K’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endParaRPr lang="en-US" altLang="ko-KR" sz="1600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B83E6FD-4F95-4FDC-A93B-E7A357BF3EDF}"/>
              </a:ext>
            </a:extLst>
          </p:cNvPr>
          <p:cNvSpPr/>
          <p:nvPr/>
        </p:nvSpPr>
        <p:spPr>
          <a:xfrm>
            <a:off x="2812396" y="2803339"/>
            <a:ext cx="1141038" cy="584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D35598-78F2-40E6-9FF9-B976514C8CC7}"/>
              </a:ext>
            </a:extLst>
          </p:cNvPr>
          <p:cNvSpPr/>
          <p:nvPr/>
        </p:nvSpPr>
        <p:spPr>
          <a:xfrm>
            <a:off x="1911725" y="1293155"/>
            <a:ext cx="1317812" cy="775000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Chat </a:t>
            </a:r>
          </a:p>
          <a:p>
            <a:pPr algn="ctr"/>
            <a:r>
              <a:rPr lang="en-US" altLang="ko-KR" sz="1800" dirty="0">
                <a:latin typeface="Muli Light" panose="020B0600000101010101" charset="0"/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14910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DDD1DD-DC8E-4738-B52B-641719FAD0EB}"/>
              </a:ext>
            </a:extLst>
          </p:cNvPr>
          <p:cNvSpPr/>
          <p:nvPr/>
        </p:nvSpPr>
        <p:spPr>
          <a:xfrm>
            <a:off x="7664825" y="212279"/>
            <a:ext cx="1317812" cy="775000"/>
          </a:xfrm>
          <a:prstGeom prst="rect">
            <a:avLst/>
          </a:prstGeom>
          <a:solidFill>
            <a:srgbClr val="C00000"/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Get time sections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A2DB65-C68B-4037-8E58-706689CDE987}"/>
              </a:ext>
            </a:extLst>
          </p:cNvPr>
          <p:cNvSpPr/>
          <p:nvPr/>
        </p:nvSpPr>
        <p:spPr>
          <a:xfrm>
            <a:off x="208431" y="1858974"/>
            <a:ext cx="2252382" cy="1959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Final Result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00:05:05 :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0.32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00:07:05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X’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00:15:06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Y’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00:25:08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Z’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00:35:13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K’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endParaRPr lang="en-US" altLang="ko-KR" sz="1600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96D44B60-6649-4D90-A593-760BB51EAD14}"/>
              </a:ext>
            </a:extLst>
          </p:cNvPr>
          <p:cNvSpPr txBox="1">
            <a:spLocks/>
          </p:cNvSpPr>
          <p:nvPr/>
        </p:nvSpPr>
        <p:spPr>
          <a:xfrm>
            <a:off x="3529853" y="1811909"/>
            <a:ext cx="4793878" cy="22456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Pick ‘</a:t>
            </a:r>
            <a:r>
              <a:rPr lang="en-US" altLang="ko-KR" sz="2400" b="1" dirty="0">
                <a:solidFill>
                  <a:srgbClr val="FF0000"/>
                </a:solidFill>
                <a:latin typeface="Muli Light" panose="020B0600000101010101" charset="0"/>
                <a:cs typeface="Arial" panose="020B0604020202020204" pitchFamily="34" charset="0"/>
              </a:rPr>
              <a:t>X</a:t>
            </a:r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’ specific moments in descending order of ‘score’</a:t>
            </a:r>
          </a:p>
          <a:p>
            <a:endParaRPr lang="en-US" altLang="ko-KR" sz="2400" b="1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And arrange them in descending order of ‘time’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A58ACAE-E2C4-404D-A4B3-9AA81E7FD973}"/>
              </a:ext>
            </a:extLst>
          </p:cNvPr>
          <p:cNvSpPr/>
          <p:nvPr/>
        </p:nvSpPr>
        <p:spPr>
          <a:xfrm>
            <a:off x="2267791" y="2571750"/>
            <a:ext cx="1141038" cy="584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00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DDD1DD-DC8E-4738-B52B-641719FAD0EB}"/>
              </a:ext>
            </a:extLst>
          </p:cNvPr>
          <p:cNvSpPr/>
          <p:nvPr/>
        </p:nvSpPr>
        <p:spPr>
          <a:xfrm>
            <a:off x="7664825" y="212279"/>
            <a:ext cx="1317812" cy="775000"/>
          </a:xfrm>
          <a:prstGeom prst="rect">
            <a:avLst/>
          </a:prstGeom>
          <a:solidFill>
            <a:srgbClr val="C00000"/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Get time sections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A2DB65-C68B-4037-8E58-706689CDE987}"/>
              </a:ext>
            </a:extLst>
          </p:cNvPr>
          <p:cNvSpPr/>
          <p:nvPr/>
        </p:nvSpPr>
        <p:spPr>
          <a:xfrm>
            <a:off x="208431" y="1858974"/>
            <a:ext cx="2252382" cy="1959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Final Result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00:05:05 :</a:t>
            </a:r>
            <a:r>
              <a:rPr lang="en-US" altLang="ko-KR" sz="1600" b="1" dirty="0">
                <a:solidFill>
                  <a:schemeClr val="tx1"/>
                </a:solidFill>
                <a:latin typeface="Muli Light" panose="020B0600000101010101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0.32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00:07:05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X’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00:15:06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Y’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00:25:08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Z’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00:35:13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K’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endParaRPr lang="en-US" altLang="ko-KR" sz="1600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4A84A-C1B2-41BC-9846-B08B07551A71}"/>
              </a:ext>
            </a:extLst>
          </p:cNvPr>
          <p:cNvSpPr/>
          <p:nvPr/>
        </p:nvSpPr>
        <p:spPr>
          <a:xfrm>
            <a:off x="3823448" y="1858973"/>
            <a:ext cx="4211168" cy="1959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Muli Light" panose="020B0600000101010101" charset="0"/>
              </a:rPr>
              <a:t>Where are Highlights ?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[00:05:05]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00:05:00 ~ 00:05:10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[00:07:05]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00:07:00 ~ 00:07:10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[00:15:06]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00:15:01 ~ 00:15:11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[00:25:08]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00:25:03 ~ 00:25:13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Muli Light" panose="020B0600000101010101" charset="0"/>
              </a:rPr>
              <a:t>[00:35:13] : </a:t>
            </a:r>
            <a:r>
              <a:rPr lang="en-US" altLang="ko-KR" sz="1600" b="1" dirty="0">
                <a:solidFill>
                  <a:srgbClr val="FF0000"/>
                </a:solidFill>
                <a:latin typeface="Muli Light" panose="020B0600000101010101" charset="0"/>
              </a:rPr>
              <a:t>00:35:08 ~ 00:35:18</a:t>
            </a:r>
            <a:endParaRPr lang="en-US" altLang="ko-KR" sz="1600" dirty="0">
              <a:solidFill>
                <a:srgbClr val="FF0000"/>
              </a:solidFill>
              <a:latin typeface="Muli Light" panose="020B0600000101010101" charset="0"/>
            </a:endParaRPr>
          </a:p>
          <a:p>
            <a:endParaRPr lang="en-US" altLang="ko-KR" sz="1600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endParaRPr lang="en-US" altLang="ko-KR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A58ACAE-E2C4-404D-A4B3-9AA81E7FD973}"/>
              </a:ext>
            </a:extLst>
          </p:cNvPr>
          <p:cNvSpPr/>
          <p:nvPr/>
        </p:nvSpPr>
        <p:spPr>
          <a:xfrm>
            <a:off x="2267791" y="2571750"/>
            <a:ext cx="1676056" cy="584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3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DDD1DD-DC8E-4738-B52B-641719FAD0EB}"/>
              </a:ext>
            </a:extLst>
          </p:cNvPr>
          <p:cNvSpPr/>
          <p:nvPr/>
        </p:nvSpPr>
        <p:spPr>
          <a:xfrm>
            <a:off x="7664825" y="212279"/>
            <a:ext cx="1317812" cy="775000"/>
          </a:xfrm>
          <a:prstGeom prst="rect">
            <a:avLst/>
          </a:prstGeom>
          <a:solidFill>
            <a:srgbClr val="C00000"/>
          </a:solidFill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ko-KR" sz="1800" dirty="0">
                <a:latin typeface="Muli Light" panose="020B0600000101010101" charset="0"/>
              </a:rPr>
              <a:t>Get time sections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34A84A-C1B2-41BC-9846-B08B07551A71}"/>
              </a:ext>
            </a:extLst>
          </p:cNvPr>
          <p:cNvSpPr/>
          <p:nvPr/>
        </p:nvSpPr>
        <p:spPr>
          <a:xfrm>
            <a:off x="459150" y="1069679"/>
            <a:ext cx="7947343" cy="36029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Muli Light" panose="020B0600000101010101" charset="0"/>
              </a:rPr>
              <a:t>[Issue]</a:t>
            </a:r>
          </a:p>
          <a:p>
            <a:endParaRPr lang="en-US" altLang="ko-KR" sz="1800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r>
              <a:rPr lang="en-US" altLang="ko-KR" sz="1800" b="1" dirty="0">
                <a:solidFill>
                  <a:schemeClr val="tx1"/>
                </a:solidFill>
                <a:latin typeface="Muli Light" panose="020B0600000101010101" charset="0"/>
              </a:rPr>
              <a:t> : Read a video from start to end to do face detection</a:t>
            </a:r>
          </a:p>
          <a:p>
            <a:endParaRPr lang="en-US" altLang="ko-KR" sz="1800" b="1" dirty="0">
              <a:solidFill>
                <a:schemeClr val="tx1"/>
              </a:solidFill>
              <a:latin typeface="Muli Light" panose="020B0600000101010101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800" b="1" dirty="0">
                <a:solidFill>
                  <a:schemeClr val="tx1"/>
                </a:solidFill>
                <a:latin typeface="Muli Light" panose="020B0600000101010101" charset="0"/>
                <a:sym typeface="Wingdings" panose="05000000000000000000" pitchFamily="2" charset="2"/>
              </a:rPr>
              <a:t>If the video lasts about a couple of hours, It takes extremely long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800" b="1" dirty="0">
                <a:solidFill>
                  <a:schemeClr val="tx1"/>
                </a:solidFill>
                <a:latin typeface="Muli Light" panose="020B0600000101010101" charset="0"/>
                <a:sym typeface="Wingdings" panose="05000000000000000000" pitchFamily="2" charset="2"/>
              </a:rPr>
              <a:t>16GB video was </a:t>
            </a:r>
            <a:r>
              <a:rPr lang="en-US" altLang="ko-KR" sz="1800" b="1" dirty="0">
                <a:solidFill>
                  <a:srgbClr val="FF0000"/>
                </a:solidFill>
                <a:latin typeface="Muli Light" panose="020B0600000101010101" charset="0"/>
                <a:sym typeface="Wingdings" panose="05000000000000000000" pitchFamily="2" charset="2"/>
              </a:rPr>
              <a:t>taking 30 to 50 mins </a:t>
            </a:r>
            <a:r>
              <a:rPr lang="en-US" altLang="ko-KR" sz="1800" b="1" dirty="0">
                <a:solidFill>
                  <a:schemeClr val="tx1"/>
                </a:solidFill>
                <a:latin typeface="Muli Light" panose="020B0600000101010101" charset="0"/>
                <a:sym typeface="Wingdings" panose="05000000000000000000" pitchFamily="2" charset="2"/>
              </a:rPr>
              <a:t>to read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sz="1800" b="1" dirty="0">
              <a:solidFill>
                <a:schemeClr val="tx1"/>
              </a:solidFill>
              <a:latin typeface="Muli Light" panose="020B0600000101010101" charset="0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solidFill>
                  <a:schemeClr val="tx1"/>
                </a:solidFill>
                <a:latin typeface="Muli Light" panose="020B0600000101010101" charset="0"/>
                <a:sym typeface="Wingdings" panose="05000000000000000000" pitchFamily="2" charset="2"/>
              </a:rPr>
              <a:t>[How to solve]</a:t>
            </a:r>
          </a:p>
          <a:p>
            <a:endParaRPr lang="en-US" altLang="ko-KR" sz="1800" b="1" dirty="0">
              <a:solidFill>
                <a:schemeClr val="tx1"/>
              </a:solidFill>
              <a:latin typeface="Muli Light" panose="020B0600000101010101" charset="0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solidFill>
                  <a:schemeClr val="tx1"/>
                </a:solidFill>
                <a:latin typeface="Muli Light" panose="020B0600000101010101" charset="0"/>
                <a:sym typeface="Wingdings" panose="05000000000000000000" pitchFamily="2" charset="2"/>
              </a:rPr>
              <a:t> : Read only specific frames where we should check in the video </a:t>
            </a:r>
          </a:p>
          <a:p>
            <a:endParaRPr lang="en-US" altLang="ko-KR" sz="1800" b="1" dirty="0">
              <a:solidFill>
                <a:schemeClr val="tx1"/>
              </a:solidFill>
              <a:latin typeface="Muli Light" panose="020B0600000101010101" charset="0"/>
              <a:sym typeface="Wingdings" panose="05000000000000000000" pitchFamily="2" charset="2"/>
            </a:endParaRPr>
          </a:p>
          <a:p>
            <a:r>
              <a:rPr lang="en-US" altLang="ko-KR" sz="1800" b="1" dirty="0">
                <a:solidFill>
                  <a:schemeClr val="tx1"/>
                </a:solidFill>
                <a:latin typeface="Muli Light" panose="020B0600000101010101" charset="0"/>
                <a:sym typeface="Wingdings" panose="05000000000000000000" pitchFamily="2" charset="2"/>
              </a:rPr>
              <a:t> 16GB video was </a:t>
            </a:r>
            <a:r>
              <a:rPr lang="en-US" altLang="ko-KR" sz="1800" b="1" dirty="0">
                <a:solidFill>
                  <a:srgbClr val="FF0000"/>
                </a:solidFill>
                <a:latin typeface="Muli Light" panose="020B0600000101010101" charset="0"/>
                <a:sym typeface="Wingdings" panose="05000000000000000000" pitchFamily="2" charset="2"/>
              </a:rPr>
              <a:t>taking only few minutes </a:t>
            </a:r>
            <a:r>
              <a:rPr lang="en-US" altLang="ko-KR" sz="1800" b="1" dirty="0">
                <a:solidFill>
                  <a:schemeClr val="tx1"/>
                </a:solidFill>
                <a:latin typeface="Muli Light" panose="020B0600000101010101" charset="0"/>
                <a:sym typeface="Wingdings" panose="05000000000000000000" pitchFamily="2" charset="2"/>
              </a:rPr>
              <a:t>since we check only a couple of hundreds frames.</a:t>
            </a:r>
            <a:endParaRPr lang="en-US" altLang="ko-KR" sz="1800" b="1" dirty="0">
              <a:solidFill>
                <a:schemeClr val="tx1"/>
              </a:solidFill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3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71078" y="2054186"/>
            <a:ext cx="7464393" cy="10351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2.  Developing model &amp; testing :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Jisu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12</a:t>
            </a:r>
            <a:r>
              <a:rPr lang="en-US" sz="4800" baseline="300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67942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uli Light" panose="020B0600000101010101" charset="0"/>
                </a:rPr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Muli Light" panose="020B0600000101010101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  <a:latin typeface="Muli Light" panose="020B0600000101010101" charset="0"/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  <a:latin typeface="Muli Light" panose="020B0600000101010101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  <a:latin typeface="Muli Light" panose="020B0600000101010101" charset="0"/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17051" y="5976372"/>
              <a:ext cx="166114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  <a:latin typeface="Muli Light" panose="020B0600000101010101" charset="0"/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uli Light" panose="020B0600000101010101" charset="0"/>
                </a:rPr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Muli Light" panose="020B0600000101010101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  <a:latin typeface="Muli Light" panose="020B0600000101010101" charset="0"/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  <a:latin typeface="Muli Light" panose="020B0600000101010101" charset="0"/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  <a:latin typeface="Muli Light" panose="020B0600000101010101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  <a:latin typeface="Muli Light" panose="020B0600000101010101" charset="0"/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uli Light" panose="020B0600000101010101" charset="0"/>
                </a:rPr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Muli Light" panose="020B0600000101010101" charset="0"/>
                </a:endParaRPr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Muli Light" panose="020B0600000101010101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  <a:latin typeface="Muli Light" panose="020B0600000101010101" charset="0"/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  <a:latin typeface="Muli Light" panose="020B0600000101010101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  <a:latin typeface="Muli Light" panose="020B0600000101010101" charset="0"/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  <a:latin typeface="Muli Light" panose="020B0600000101010101" charset="0"/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03568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  <a:latin typeface="Muli Light" panose="020B0600000101010101" charset="0"/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  <a:latin typeface="Muli Light" panose="020B0600000101010101" charset="0"/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4A0514BD-2D2C-45E9-A90D-849221D9F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51" y="1512852"/>
            <a:ext cx="5248275" cy="295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2C76AC22-B3DB-4746-AE76-3F5F7B66C9DA}"/>
              </a:ext>
            </a:extLst>
          </p:cNvPr>
          <p:cNvSpPr txBox="1">
            <a:spLocks/>
          </p:cNvSpPr>
          <p:nvPr/>
        </p:nvSpPr>
        <p:spPr>
          <a:xfrm>
            <a:off x="5723118" y="1834852"/>
            <a:ext cx="3038058" cy="6260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b="1" dirty="0">
                <a:latin typeface="+mn-ea"/>
                <a:ea typeface="+mn-ea"/>
              </a:rPr>
              <a:t>No model available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AD7C202-9BE0-4968-8AC4-57DF328246FD}"/>
              </a:ext>
            </a:extLst>
          </p:cNvPr>
          <p:cNvSpPr/>
          <p:nvPr/>
        </p:nvSpPr>
        <p:spPr>
          <a:xfrm>
            <a:off x="6657975" y="2571750"/>
            <a:ext cx="1047750" cy="542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sp>
        <p:nvSpPr>
          <p:cNvPr id="8" name="Google Shape;70;p15">
            <a:extLst>
              <a:ext uri="{FF2B5EF4-FFF2-40B4-BE49-F238E27FC236}">
                <a16:creationId xmlns:a16="http://schemas.microsoft.com/office/drawing/2014/main" id="{92C91E01-8526-409C-AF69-52A12DBA1E1F}"/>
              </a:ext>
            </a:extLst>
          </p:cNvPr>
          <p:cNvSpPr txBox="1">
            <a:spLocks/>
          </p:cNvSpPr>
          <p:nvPr/>
        </p:nvSpPr>
        <p:spPr>
          <a:xfrm>
            <a:off x="13444" y="0"/>
            <a:ext cx="913055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Developing model &amp; testing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76115E31-FF05-441B-9F86-EA693255F9A8}"/>
              </a:ext>
            </a:extLst>
          </p:cNvPr>
          <p:cNvSpPr txBox="1">
            <a:spLocks/>
          </p:cNvSpPr>
          <p:nvPr/>
        </p:nvSpPr>
        <p:spPr>
          <a:xfrm>
            <a:off x="5732890" y="3292351"/>
            <a:ext cx="3180521" cy="6260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b="1" dirty="0">
                <a:solidFill>
                  <a:srgbClr val="FF0000"/>
                </a:solidFill>
                <a:latin typeface="+mn-ea"/>
                <a:ea typeface="+mn-ea"/>
              </a:rPr>
              <a:t>Create a new model</a:t>
            </a:r>
          </a:p>
        </p:txBody>
      </p:sp>
    </p:spTree>
    <p:extLst>
      <p:ext uri="{BB962C8B-B14F-4D97-AF65-F5344CB8AC3E}">
        <p14:creationId xmlns:p14="http://schemas.microsoft.com/office/powerpoint/2010/main" val="398994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8" name="Google Shape;70;p15">
            <a:extLst>
              <a:ext uri="{FF2B5EF4-FFF2-40B4-BE49-F238E27FC236}">
                <a16:creationId xmlns:a16="http://schemas.microsoft.com/office/drawing/2014/main" id="{92C91E01-8526-409C-AF69-52A12DBA1E1F}"/>
              </a:ext>
            </a:extLst>
          </p:cNvPr>
          <p:cNvSpPr txBox="1">
            <a:spLocks/>
          </p:cNvSpPr>
          <p:nvPr/>
        </p:nvSpPr>
        <p:spPr>
          <a:xfrm>
            <a:off x="13444" y="95416"/>
            <a:ext cx="9130556" cy="761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[2] Developing model &amp; testing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9DA470-A13F-40DE-B1DB-1F14343BA69C}"/>
              </a:ext>
            </a:extLst>
          </p:cNvPr>
          <p:cNvSpPr txBox="1">
            <a:spLocks/>
          </p:cNvSpPr>
          <p:nvPr/>
        </p:nvSpPr>
        <p:spPr>
          <a:xfrm>
            <a:off x="456562" y="1176765"/>
            <a:ext cx="8230876" cy="278996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we got emotional value (probability) of a face</a:t>
            </a: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:  Implementing ‘</a:t>
            </a: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Residual Network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’</a:t>
            </a:r>
          </a:p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[Data set] Emotion Detection From Facial Expressions from </a:t>
            </a: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  <a:hlinkClick r:id="rId2"/>
              </a:rPr>
              <a:t>Kaggle</a:t>
            </a:r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99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B014C-1FDD-421E-AFF9-316505C7ED79}"/>
              </a:ext>
            </a:extLst>
          </p:cNvPr>
          <p:cNvSpPr/>
          <p:nvPr/>
        </p:nvSpPr>
        <p:spPr>
          <a:xfrm>
            <a:off x="161364" y="1007111"/>
            <a:ext cx="836551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000" dirty="0">
                <a:latin typeface="Muli Light" panose="020B0600000101010101" charset="0"/>
              </a:rPr>
              <a:t>Facial expression model </a:t>
            </a:r>
            <a:r>
              <a:rPr lang="en-US" altLang="ko-KR" sz="2000" b="1" dirty="0">
                <a:latin typeface="Muli Light" panose="020B0600000101010101" charset="0"/>
              </a:rPr>
              <a:t>: Residual network</a:t>
            </a:r>
          </a:p>
          <a:p>
            <a:pPr lvl="1"/>
            <a:endParaRPr lang="en-US" altLang="ko-KR" sz="2000" b="1" dirty="0">
              <a:latin typeface="Muli Light" panose="020B0600000101010101" charset="0"/>
            </a:endParaRPr>
          </a:p>
          <a:p>
            <a:pPr lvl="1"/>
            <a:r>
              <a:rPr lang="en-US" altLang="ko-KR" sz="2000" dirty="0">
                <a:latin typeface="Muli Light" panose="020B0600000101010101" charset="0"/>
              </a:rPr>
              <a:t>Face detection model : cv2.CascadeClassifier</a:t>
            </a:r>
          </a:p>
          <a:p>
            <a:pPr lvl="1"/>
            <a:endParaRPr lang="en-US" altLang="ko-KR" sz="2000" dirty="0">
              <a:latin typeface="Muli Light" panose="020B0600000101010101" charset="0"/>
            </a:endParaRPr>
          </a:p>
          <a:p>
            <a:r>
              <a:rPr lang="en-US" altLang="ko-KR" sz="2000" dirty="0">
                <a:latin typeface="Muli Light" panose="020B0600000101010101" charset="0"/>
              </a:rPr>
              <a:t>Learning Environment : GTX 1070 4GB, I7-6700</a:t>
            </a:r>
          </a:p>
          <a:p>
            <a:endParaRPr lang="en-US" altLang="ko-KR" sz="2000" b="1" dirty="0">
              <a:latin typeface="Muli Light" panose="020B0600000101010101" charset="0"/>
            </a:endParaRPr>
          </a:p>
          <a:p>
            <a:r>
              <a:rPr lang="en-US" altLang="ko-KR" sz="2000" b="1" dirty="0">
                <a:latin typeface="Muli Light" panose="020B0600000101010101" charset="0"/>
              </a:rPr>
              <a:t>Learning term : 3 days</a:t>
            </a:r>
          </a:p>
          <a:p>
            <a:pPr lvl="1"/>
            <a:endParaRPr lang="en-US" altLang="ko-KR" sz="2000" b="1" dirty="0">
              <a:latin typeface="Muli Light" panose="020B0600000101010101" charset="0"/>
            </a:endParaRPr>
          </a:p>
          <a:p>
            <a:r>
              <a:rPr lang="en-US" altLang="ko-KR" sz="2000" b="1" dirty="0">
                <a:latin typeface="Muli Light" panose="020B0600000101010101" charset="0"/>
              </a:rPr>
              <a:t>Expression labels : ["Fear", "Happy", "Sad", "Surprise", "Neutral“]</a:t>
            </a:r>
          </a:p>
          <a:p>
            <a:pPr lvl="1"/>
            <a:endParaRPr lang="en-US" altLang="ko-KR" dirty="0">
              <a:latin typeface="Muli Light" panose="020B0600000101010101" charset="0"/>
            </a:endParaRPr>
          </a:p>
          <a:p>
            <a:pPr lvl="1"/>
            <a:endParaRPr lang="en-US" altLang="ko-KR" dirty="0">
              <a:latin typeface="Muli Light" panose="020B0600000101010101" charset="0"/>
            </a:endParaRPr>
          </a:p>
          <a:p>
            <a:pPr lvl="1"/>
            <a:r>
              <a:rPr lang="en-US" altLang="ko-KR" dirty="0">
                <a:latin typeface="Muli Light" panose="020B0600000101010101" charset="0"/>
              </a:rPr>
              <a:t>Parameters reference </a:t>
            </a:r>
            <a:r>
              <a:rPr lang="en-US" altLang="ko-KR" dirty="0">
                <a:latin typeface="Muli Light" panose="020B0600000101010101" charset="0"/>
                <a:hlinkClick r:id="" action="ppaction://noaction"/>
              </a:rPr>
              <a:t>h</a:t>
            </a:r>
            <a:r>
              <a:rPr lang="en-US" altLang="ko-KR" dirty="0">
                <a:latin typeface="Muli Light" panose="020B0600000101010101" charset="0"/>
                <a:hlinkClick r:id="" action="ppaction://noaction"/>
              </a:rPr>
              <a:t>ttps://github.com/opencv/opencv/blob/master/data/haarcascades/haarcascade_frontalface_default.xml</a:t>
            </a:r>
            <a:endParaRPr lang="en-US" altLang="ko-KR" dirty="0">
              <a:latin typeface="Muli Light" panose="020B0600000101010101" charset="0"/>
            </a:endParaRPr>
          </a:p>
        </p:txBody>
      </p:sp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0AFF8CE4-F26E-4229-AEC3-2ED8EBAF8932}"/>
              </a:ext>
            </a:extLst>
          </p:cNvPr>
          <p:cNvSpPr txBox="1">
            <a:spLocks/>
          </p:cNvSpPr>
          <p:nvPr/>
        </p:nvSpPr>
        <p:spPr>
          <a:xfrm>
            <a:off x="13444" y="95416"/>
            <a:ext cx="9130556" cy="761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[2] Developing model &amp; testing</a:t>
            </a:r>
          </a:p>
        </p:txBody>
      </p:sp>
    </p:spTree>
    <p:extLst>
      <p:ext uri="{BB962C8B-B14F-4D97-AF65-F5344CB8AC3E}">
        <p14:creationId xmlns:p14="http://schemas.microsoft.com/office/powerpoint/2010/main" val="417341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71078" y="2054186"/>
            <a:ext cx="7464393" cy="10351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3.  UI reconstruction &amp; Mailing :  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Jinwoo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12</a:t>
            </a:r>
            <a:r>
              <a:rPr lang="en-US" sz="4800" baseline="300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149226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8431308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[3] UI reconstruction &amp; Mailing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71309" y="2688077"/>
            <a:ext cx="1394098" cy="577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Muli Light" panose="020B0600000101010101" charset="0"/>
              </a:rPr>
              <a:t>home</a:t>
            </a:r>
            <a:endParaRPr lang="ko-KR" altLang="en-US" sz="1600" dirty="0">
              <a:latin typeface="Muli Light" panose="020B0600000101010101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7071" y="3605720"/>
            <a:ext cx="1394098" cy="5771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Muli Light" panose="020B0600000101010101" charset="0"/>
              </a:rPr>
              <a:t>payment</a:t>
            </a:r>
            <a:endParaRPr lang="ko-KR" altLang="en-US" sz="1600" dirty="0">
              <a:latin typeface="Muli Light" panose="020B0600000101010101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07071" y="1848256"/>
            <a:ext cx="1394098" cy="577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Muli Light" panose="020B0600000101010101" charset="0"/>
              </a:rPr>
              <a:t>upload</a:t>
            </a:r>
            <a:endParaRPr lang="ko-KR" altLang="en-US" sz="1600" dirty="0">
              <a:latin typeface="Muli Light" panose="020B0600000101010101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42833" y="1841771"/>
            <a:ext cx="1394098" cy="577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Muli Light" panose="020B0600000101010101" charset="0"/>
              </a:rPr>
              <a:t>dashboard</a:t>
            </a:r>
            <a:endParaRPr lang="ko-KR" altLang="en-US" sz="1600" dirty="0">
              <a:latin typeface="Muli Light" panose="020B0600000101010101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8594" y="1848256"/>
            <a:ext cx="1394098" cy="577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Muli Light" panose="020B0600000101010101" charset="0"/>
              </a:rPr>
              <a:t>uploading</a:t>
            </a:r>
            <a:endParaRPr lang="ko-KR" altLang="en-US" sz="1600" dirty="0">
              <a:latin typeface="Muli Light" panose="020B0600000101010101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42833" y="2730230"/>
            <a:ext cx="1394098" cy="5771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Muli Light" panose="020B0600000101010101" charset="0"/>
              </a:rPr>
              <a:t>archive</a:t>
            </a:r>
            <a:endParaRPr lang="ko-KR" altLang="en-US" sz="1600" dirty="0">
              <a:latin typeface="Muli Light" panose="020B0600000101010101" charset="0"/>
            </a:endParaRPr>
          </a:p>
        </p:txBody>
      </p:sp>
      <p:cxnSp>
        <p:nvCxnSpPr>
          <p:cNvPr id="14" name="꺾인 연결선 13"/>
          <p:cNvCxnSpPr>
            <a:stCxn id="3" idx="3"/>
            <a:endCxn id="8" idx="1"/>
          </p:cNvCxnSpPr>
          <p:nvPr/>
        </p:nvCxnSpPr>
        <p:spPr>
          <a:xfrm flipV="1">
            <a:off x="2065407" y="2136843"/>
            <a:ext cx="741664" cy="839821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3" idx="3"/>
            <a:endCxn id="7" idx="1"/>
          </p:cNvCxnSpPr>
          <p:nvPr/>
        </p:nvCxnSpPr>
        <p:spPr>
          <a:xfrm>
            <a:off x="2065407" y="2976664"/>
            <a:ext cx="741664" cy="917643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3"/>
            <a:endCxn id="9" idx="1"/>
          </p:cNvCxnSpPr>
          <p:nvPr/>
        </p:nvCxnSpPr>
        <p:spPr>
          <a:xfrm flipV="1">
            <a:off x="4201169" y="2130358"/>
            <a:ext cx="741664" cy="64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8" idx="3"/>
            <a:endCxn id="11" idx="1"/>
          </p:cNvCxnSpPr>
          <p:nvPr/>
        </p:nvCxnSpPr>
        <p:spPr>
          <a:xfrm>
            <a:off x="4201169" y="2136843"/>
            <a:ext cx="741664" cy="881974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3"/>
            <a:endCxn id="10" idx="1"/>
          </p:cNvCxnSpPr>
          <p:nvPr/>
        </p:nvCxnSpPr>
        <p:spPr>
          <a:xfrm>
            <a:off x="6336931" y="2130358"/>
            <a:ext cx="741663" cy="64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0" idx="3"/>
            <a:endCxn id="3" idx="1"/>
          </p:cNvCxnSpPr>
          <p:nvPr/>
        </p:nvCxnSpPr>
        <p:spPr>
          <a:xfrm flipH="1">
            <a:off x="671309" y="2136843"/>
            <a:ext cx="7801383" cy="839821"/>
          </a:xfrm>
          <a:prstGeom prst="bentConnector5">
            <a:avLst>
              <a:gd name="adj1" fmla="val -2930"/>
              <a:gd name="adj2" fmla="val 50000"/>
              <a:gd name="adj3" fmla="val 10293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02076" y="1326257"/>
            <a:ext cx="3313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uli Light" panose="020B0604020202020204" charset="0"/>
              </a:rPr>
              <a:t>Menu structure (previous)</a:t>
            </a:r>
            <a:endParaRPr lang="ko-KR" altLang="en-US" sz="2000" b="1" dirty="0">
              <a:latin typeface="Muli Light" panose="020B0604020202020204" charset="0"/>
            </a:endParaRPr>
          </a:p>
        </p:txBody>
      </p:sp>
      <p:cxnSp>
        <p:nvCxnSpPr>
          <p:cNvPr id="66" name="직선 화살표 연결선 65"/>
          <p:cNvCxnSpPr>
            <a:stCxn id="11" idx="0"/>
            <a:endCxn id="9" idx="2"/>
          </p:cNvCxnSpPr>
          <p:nvPr/>
        </p:nvCxnSpPr>
        <p:spPr>
          <a:xfrm flipV="1">
            <a:off x="5639882" y="2418945"/>
            <a:ext cx="0" cy="31128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67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8431308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[3] UI reconstruction &amp; Mailing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71309" y="1841771"/>
            <a:ext cx="7801383" cy="2793458"/>
            <a:chOff x="454058" y="1520758"/>
            <a:chExt cx="7801383" cy="2793458"/>
          </a:xfrm>
        </p:grpSpPr>
        <p:sp>
          <p:nvSpPr>
            <p:cNvPr id="3" name="직사각형 2"/>
            <p:cNvSpPr/>
            <p:nvPr/>
          </p:nvSpPr>
          <p:spPr>
            <a:xfrm>
              <a:off x="454058" y="2367064"/>
              <a:ext cx="1394098" cy="57717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Muli Light" panose="020B0600000101010101" charset="0"/>
                </a:rPr>
                <a:t>home</a:t>
              </a:r>
              <a:endParaRPr lang="ko-KR" altLang="en-US" sz="1600" dirty="0">
                <a:latin typeface="Muli Light" panose="020B0600000101010101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89820" y="3284707"/>
              <a:ext cx="1394098" cy="57717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latin typeface="Muli Light" panose="020B0600000101010101" charset="0"/>
                </a:rPr>
                <a:t>mypage</a:t>
              </a:r>
              <a:endParaRPr lang="ko-KR" altLang="en-US" sz="1600" dirty="0">
                <a:latin typeface="Muli Light" panose="020B0600000101010101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89820" y="1527243"/>
              <a:ext cx="1394098" cy="57717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Muli Light" panose="020B0600000101010101" charset="0"/>
                </a:rPr>
                <a:t>upload</a:t>
              </a:r>
              <a:endParaRPr lang="ko-KR" altLang="en-US" sz="1600" dirty="0">
                <a:latin typeface="Muli Light" panose="020B0600000101010101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25582" y="1520758"/>
              <a:ext cx="1394098" cy="57717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Muli Light" panose="020B0600000101010101" charset="0"/>
                </a:rPr>
                <a:t>dashboard</a:t>
              </a:r>
              <a:endParaRPr lang="ko-KR" altLang="en-US" sz="1600" dirty="0">
                <a:latin typeface="Muli Light" panose="020B0600000101010101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861343" y="1527243"/>
              <a:ext cx="1394098" cy="57717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Muli Light" panose="020B0600000101010101" charset="0"/>
                </a:rPr>
                <a:t>uploading</a:t>
              </a:r>
              <a:endParaRPr lang="ko-KR" altLang="en-US" sz="1600" dirty="0">
                <a:latin typeface="Muli Light" panose="020B0600000101010101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25582" y="2825885"/>
              <a:ext cx="1394098" cy="57717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Muli Light" panose="020B0600000101010101" charset="0"/>
                </a:rPr>
                <a:t>archive</a:t>
              </a:r>
              <a:endParaRPr lang="ko-KR" altLang="en-US" sz="1600" dirty="0">
                <a:latin typeface="Muli Light" panose="020B0600000101010101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25582" y="3737042"/>
              <a:ext cx="1394098" cy="57717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Muli Light" panose="020B0600000101010101" charset="0"/>
                </a:rPr>
                <a:t>payment</a:t>
              </a:r>
              <a:endParaRPr lang="ko-KR" altLang="en-US" sz="1600" dirty="0">
                <a:latin typeface="Muli Light" panose="020B0600000101010101" charset="0"/>
              </a:endParaRPr>
            </a:p>
          </p:txBody>
        </p:sp>
        <p:cxnSp>
          <p:nvCxnSpPr>
            <p:cNvPr id="14" name="꺾인 연결선 13"/>
            <p:cNvCxnSpPr>
              <a:stCxn id="3" idx="3"/>
              <a:endCxn id="8" idx="1"/>
            </p:cNvCxnSpPr>
            <p:nvPr/>
          </p:nvCxnSpPr>
          <p:spPr>
            <a:xfrm flipV="1">
              <a:off x="1848156" y="1815830"/>
              <a:ext cx="741664" cy="839821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꺾인 연결선 15"/>
            <p:cNvCxnSpPr>
              <a:stCxn id="3" idx="3"/>
              <a:endCxn id="7" idx="1"/>
            </p:cNvCxnSpPr>
            <p:nvPr/>
          </p:nvCxnSpPr>
          <p:spPr>
            <a:xfrm>
              <a:off x="1848156" y="2655651"/>
              <a:ext cx="741664" cy="917643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8" idx="3"/>
              <a:endCxn id="9" idx="1"/>
            </p:cNvCxnSpPr>
            <p:nvPr/>
          </p:nvCxnSpPr>
          <p:spPr>
            <a:xfrm flipV="1">
              <a:off x="3983918" y="1809345"/>
              <a:ext cx="741664" cy="648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꺾인 연결선 27"/>
            <p:cNvCxnSpPr>
              <a:stCxn id="7" idx="3"/>
              <a:endCxn id="11" idx="1"/>
            </p:cNvCxnSpPr>
            <p:nvPr/>
          </p:nvCxnSpPr>
          <p:spPr>
            <a:xfrm flipV="1">
              <a:off x="3983918" y="3114472"/>
              <a:ext cx="741664" cy="458822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7" idx="3"/>
              <a:endCxn id="12" idx="1"/>
            </p:cNvCxnSpPr>
            <p:nvPr/>
          </p:nvCxnSpPr>
          <p:spPr>
            <a:xfrm>
              <a:off x="3983918" y="3573294"/>
              <a:ext cx="741664" cy="452335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9" idx="3"/>
              <a:endCxn id="10" idx="1"/>
            </p:cNvCxnSpPr>
            <p:nvPr/>
          </p:nvCxnSpPr>
          <p:spPr>
            <a:xfrm>
              <a:off x="6119680" y="1809345"/>
              <a:ext cx="741663" cy="648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꺾인 연결선 43"/>
            <p:cNvCxnSpPr>
              <a:stCxn id="10" idx="3"/>
              <a:endCxn id="3" idx="1"/>
            </p:cNvCxnSpPr>
            <p:nvPr/>
          </p:nvCxnSpPr>
          <p:spPr>
            <a:xfrm flipH="1">
              <a:off x="454058" y="1815830"/>
              <a:ext cx="7801383" cy="839821"/>
            </a:xfrm>
            <a:prstGeom prst="bentConnector5">
              <a:avLst>
                <a:gd name="adj1" fmla="val -2930"/>
                <a:gd name="adj2" fmla="val 50000"/>
                <a:gd name="adj3" fmla="val 102930"/>
              </a:avLst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prstDash val="dash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402076" y="1326257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uli Light" panose="020B0604020202020204" charset="0"/>
              </a:rPr>
              <a:t>Menu structure (new)</a:t>
            </a:r>
            <a:endParaRPr lang="ko-KR" altLang="en-US" sz="2000" b="1" dirty="0">
              <a:latin typeface="Muli Light" panose="020B0604020202020204" charset="0"/>
            </a:endParaRPr>
          </a:p>
        </p:txBody>
      </p:sp>
      <p:cxnSp>
        <p:nvCxnSpPr>
          <p:cNvPr id="20" name="직선 화살표 연결선 19"/>
          <p:cNvCxnSpPr>
            <a:stCxn id="12" idx="0"/>
            <a:endCxn id="11" idx="2"/>
          </p:cNvCxnSpPr>
          <p:nvPr/>
        </p:nvCxnSpPr>
        <p:spPr>
          <a:xfrm flipV="1">
            <a:off x="5639882" y="3724072"/>
            <a:ext cx="0" cy="333983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26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8431308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[3] UI reconstruction &amp; Mailing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076" y="115690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Muli Light" panose="020B0604020202020204" charset="0"/>
              </a:rPr>
              <a:t>Mailing Service</a:t>
            </a:r>
            <a:endParaRPr lang="ko-KR" altLang="en-US" sz="1800" b="1" dirty="0">
              <a:latin typeface="Muli Light" panose="020B060402020202020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39635" y="1740253"/>
            <a:ext cx="8064731" cy="1915097"/>
            <a:chOff x="527786" y="1976182"/>
            <a:chExt cx="8064731" cy="1915097"/>
          </a:xfrm>
        </p:grpSpPr>
        <p:sp>
          <p:nvSpPr>
            <p:cNvPr id="25" name="직사각형 24"/>
            <p:cNvSpPr/>
            <p:nvPr/>
          </p:nvSpPr>
          <p:spPr>
            <a:xfrm>
              <a:off x="527786" y="1976182"/>
              <a:ext cx="1475149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Muli Light" panose="020B0604020202020204" charset="0"/>
                  <a:cs typeface="Poppins" panose="020B0604020202020204" charset="0"/>
                </a:rPr>
                <a:t>Algorithm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59274" y="1976182"/>
              <a:ext cx="1475149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Muli Light" panose="020B0604020202020204" charset="0"/>
                  <a:cs typeface="Poppins" panose="020B0604020202020204" charset="0"/>
                </a:rPr>
                <a:t>DB update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30" name="오른쪽 화살표 29"/>
            <p:cNvSpPr/>
            <p:nvPr/>
          </p:nvSpPr>
          <p:spPr>
            <a:xfrm>
              <a:off x="2112638" y="2083669"/>
              <a:ext cx="13693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490259" y="1976182"/>
              <a:ext cx="1475149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Muli Light" panose="020B0604020202020204" charset="0"/>
                  <a:cs typeface="Poppins" panose="020B0604020202020204" charset="0"/>
                </a:rPr>
                <a:t>Home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3944124" y="2083669"/>
              <a:ext cx="243648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pic>
          <p:nvPicPr>
            <p:cNvPr id="33" name="Picture 2" descr="C:\Users\진우\Downloads\tim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248" y="327966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오른쪽 화살표 33"/>
            <p:cNvSpPr/>
            <p:nvPr/>
          </p:nvSpPr>
          <p:spPr>
            <a:xfrm rot="5400000">
              <a:off x="4370920" y="2626137"/>
              <a:ext cx="621555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44124" y="3279661"/>
              <a:ext cx="1475149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Muli Light" panose="020B0604020202020204" charset="0"/>
                  <a:cs typeface="Poppins" panose="020B0604020202020204" charset="0"/>
                </a:rPr>
                <a:t>Send Mail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490258" y="3279661"/>
              <a:ext cx="1475149" cy="611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Muli Light" panose="020B0604020202020204" charset="0"/>
                  <a:cs typeface="Poppins" panose="020B0604020202020204" charset="0"/>
                </a:rPr>
                <a:t>Check</a:t>
              </a:r>
              <a:endParaRPr lang="ko-KR" altLang="en-US" b="1" dirty="0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5548472" y="3387148"/>
              <a:ext cx="832136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38" name="오른쪽 화살표 37"/>
            <p:cNvSpPr/>
            <p:nvPr/>
          </p:nvSpPr>
          <p:spPr>
            <a:xfrm rot="16200000">
              <a:off x="7009116" y="2718198"/>
              <a:ext cx="437434" cy="3966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Muli Light" panose="020B0604020202020204" charset="0"/>
                <a:cs typeface="Poppins" panose="020B060402020202020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84521" y="273185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Muli Light" panose="020B0604020202020204" charset="0"/>
                </a:rPr>
                <a:t>hyperlink</a:t>
              </a:r>
              <a:endParaRPr lang="ko-KR" altLang="en-US" sz="1800" dirty="0">
                <a:latin typeface="Muli Light" panose="020B060402020202020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92828" y="2731853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Muli Light" panose="020B0604020202020204" charset="0"/>
                </a:rPr>
                <a:t>Gmail</a:t>
              </a:r>
              <a:endParaRPr lang="ko-KR" altLang="en-US" sz="1800" dirty="0">
                <a:latin typeface="Muli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055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8431308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[3] UI reconstruction &amp; Mailing</a:t>
            </a:r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4C59D518-5DF5-4523-93FC-DE5F5268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99" y="910088"/>
            <a:ext cx="2303236" cy="40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22767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Week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 Plan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2</a:t>
                      </a:r>
                      <a:r>
                        <a:rPr lang="en-US" altLang="ko-KR" b="0" baseline="30000" dirty="0"/>
                        <a:t>nd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Idea &amp; Proposal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3</a:t>
                      </a:r>
                      <a:r>
                        <a:rPr lang="en-US" altLang="ko-KR" b="0" baseline="300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Muli Light" panose="020B0600000101010101" charset="0"/>
                        </a:rPr>
                        <a:t>Idea &amp; Proposal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4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b="0" dirty="0"/>
                        <a:t>Test videos (Twitch/Game/</a:t>
                      </a:r>
                      <a:r>
                        <a:rPr lang="en-US" altLang="ko-KR" b="0" dirty="0" err="1"/>
                        <a:t>Eng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5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Login (SNS), Database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6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Video upload &amp; download, Twitch chat API analyze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7th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Frame resizing, Web UI, Designing highlight algorithm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latin typeface="Muli Light" panose="020B0600000101010101" charset="0"/>
                        </a:rPr>
                        <a:t>8th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Demo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522734"/>
              </p:ext>
            </p:extLst>
          </p:nvPr>
        </p:nvGraphicFramePr>
        <p:xfrm>
          <a:off x="676834" y="1104525"/>
          <a:ext cx="7485529" cy="3599778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9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10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11</a:t>
                      </a:r>
                      <a:r>
                        <a:rPr lang="en-US" altLang="ko-KR" baseline="30000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12</a:t>
                      </a:r>
                      <a:r>
                        <a:rPr lang="en-US" altLang="ko-KR" b="1" baseline="30000" dirty="0"/>
                        <a:t>nd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Muli Light" panose="020B0600000101010101" charset="0"/>
                        </a:rPr>
                        <a:t>Toss (payment), Notification mail,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 algorithm development, </a:t>
                      </a:r>
                      <a:r>
                        <a:rPr lang="en-US" altLang="ko-KR" b="1" dirty="0"/>
                        <a:t> Server test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uli Light" panose="020B0600000101010101" charset="0"/>
                        </a:rPr>
                        <a:t>13</a:t>
                      </a:r>
                      <a:r>
                        <a:rPr lang="en-US" altLang="ko-KR" baseline="30000" dirty="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Muli Light" panose="020B0600000101010101" charset="0"/>
                        </a:rPr>
                        <a:t>Preparing for Final </a:t>
                      </a:r>
                      <a:r>
                        <a:rPr lang="en-US" altLang="ko-KR" b="1" dirty="0"/>
                        <a:t>demo</a:t>
                      </a:r>
                      <a:r>
                        <a:rPr lang="en-US" altLang="ko-KR" dirty="0"/>
                        <a:t> , </a:t>
                      </a:r>
                      <a:r>
                        <a:rPr lang="en-US" altLang="ko-K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Queueing for threads</a:t>
                      </a:r>
                      <a:endParaRPr lang="ko-KR" altLang="en-US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14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51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Muli Light" panose="020B0600000101010101" charset="0"/>
                        </a:rPr>
                        <a:t>15</a:t>
                      </a:r>
                      <a:r>
                        <a:rPr lang="en-US" altLang="ko-KR" b="0" baseline="30000" dirty="0"/>
                        <a:t>th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Muli Light" panose="020B0600000101010101" charset="0"/>
                        </a:rPr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57565" y="1239424"/>
            <a:ext cx="5628870" cy="26646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12</a:t>
            </a:r>
            <a:r>
              <a:rPr lang="en-US" altLang="ko-KR" sz="3600" b="1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161364" y="83240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Muli Light" panose="020B0600000101010101" charset="0"/>
              </a:rPr>
              <a:t>Jisu</a:t>
            </a:r>
            <a:r>
              <a:rPr lang="en-US" altLang="ko-KR" b="1" dirty="0">
                <a:latin typeface="Muli Light" panose="020B0600000101010101" charset="0"/>
              </a:rPr>
              <a:t> An,</a:t>
            </a:r>
            <a:endParaRPr lang="ko-KR" altLang="en-US" b="1" dirty="0">
              <a:latin typeface="Muli Light" panose="020B0600000101010101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50072C-7173-407B-ACAE-5B76147B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" y="2586602"/>
            <a:ext cx="8549937" cy="816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21C4AC-C162-406D-B010-8568C88A49F5}"/>
              </a:ext>
            </a:extLst>
          </p:cNvPr>
          <p:cNvSpPr txBox="1"/>
          <p:nvPr/>
        </p:nvSpPr>
        <p:spPr>
          <a:xfrm>
            <a:off x="161364" y="2249121"/>
            <a:ext cx="128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Muli Light" panose="020B0600000101010101" charset="0"/>
              </a:rPr>
              <a:t>Hyunjae</a:t>
            </a:r>
            <a:r>
              <a:rPr lang="en-US" altLang="ko-KR" b="1" dirty="0">
                <a:latin typeface="Muli Light" panose="020B0600000101010101" charset="0"/>
              </a:rPr>
              <a:t> Lee,</a:t>
            </a:r>
            <a:endParaRPr lang="ko-KR" altLang="en-US" b="1" dirty="0">
              <a:latin typeface="Muli Light" panose="020B0600000101010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489A5-A5CF-49D5-9C2A-B56E0AB40D06}"/>
              </a:ext>
            </a:extLst>
          </p:cNvPr>
          <p:cNvSpPr txBox="1"/>
          <p:nvPr/>
        </p:nvSpPr>
        <p:spPr>
          <a:xfrm>
            <a:off x="161364" y="3615023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Muli Light" panose="020B0600000101010101" charset="0"/>
              </a:rPr>
              <a:t>Jinwoo</a:t>
            </a:r>
            <a:r>
              <a:rPr lang="en-US" altLang="ko-KR" b="1" dirty="0">
                <a:latin typeface="Muli Light" panose="020B0600000101010101" charset="0"/>
              </a:rPr>
              <a:t> Jeon,</a:t>
            </a:r>
            <a:endParaRPr lang="ko-KR" altLang="en-US" b="1" dirty="0">
              <a:latin typeface="Muli Light" panose="020B0600000101010101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2803E1-1672-464B-A08B-13ECF55F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9" y="3980349"/>
            <a:ext cx="8626287" cy="8175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C80AE0-87E8-420E-8F3D-F8D9A971E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9" y="1121585"/>
            <a:ext cx="8618584" cy="7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Muli Light" panose="020B0600000101010101" charset="0"/>
              </a:rPr>
              <a:t>Thank you!</a:t>
            </a:r>
            <a:endParaRPr lang="ko-KR" altLang="en-US" sz="4400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70224" y="1311384"/>
            <a:ext cx="8152357" cy="31890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lnSpc>
                <a:spcPct val="200000"/>
              </a:lnSpc>
              <a:buFont typeface="Arial"/>
              <a:buAutoNum type="arabicPeriod"/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Final Highlight algorithm : 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Hyunjae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Arial"/>
              <a:buAutoNum type="arabicPeriod"/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Developing model &amp; testing :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Jisu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UI reconstruction &amp; Mailing : 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Jinwoo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12</a:t>
            </a:r>
            <a:r>
              <a:rPr lang="en-US" sz="4800" baseline="300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KakaoTalk_Video_20190519_2105_53_923">
            <a:hlinkClick r:id="" action="ppaction://media"/>
            <a:extLst>
              <a:ext uri="{FF2B5EF4-FFF2-40B4-BE49-F238E27FC236}">
                <a16:creationId xmlns:a16="http://schemas.microsoft.com/office/drawing/2014/main" id="{0D475A3E-1DE4-4AE4-9234-712C16268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359" y="129800"/>
            <a:ext cx="7928225" cy="454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7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71078" y="2054186"/>
            <a:ext cx="7464393" cy="10351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2800" b="1" dirty="0">
                <a:latin typeface="Muli Light" panose="020B0600000101010101" charset="0"/>
                <a:cs typeface="Arial" panose="020B0604020202020204" pitchFamily="34" charset="0"/>
              </a:rPr>
              <a:t>1.  Final Highlight algorithm : </a:t>
            </a:r>
            <a:r>
              <a:rPr lang="en-US" altLang="ko-KR" sz="2800" b="1" dirty="0" err="1">
                <a:latin typeface="Muli Light" panose="020B0600000101010101" charset="0"/>
                <a:cs typeface="Arial" panose="020B0604020202020204" pitchFamily="34" charset="0"/>
              </a:rPr>
              <a:t>Hyunjae</a:t>
            </a:r>
            <a:endParaRPr lang="en-US" altLang="ko-KR" sz="2800" b="1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12</a:t>
            </a:r>
            <a:r>
              <a:rPr lang="en-US" sz="4800" baseline="300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4115457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29325FCC-CDE3-477D-8742-76291CC8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233154"/>
              </p:ext>
            </p:extLst>
          </p:nvPr>
        </p:nvGraphicFramePr>
        <p:xfrm>
          <a:off x="466136" y="1191214"/>
          <a:ext cx="8014448" cy="3899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454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grpSp>
        <p:nvGrpSpPr>
          <p:cNvPr id="10" name="Diagram group">
            <a:extLst>
              <a:ext uri="{FF2B5EF4-FFF2-40B4-BE49-F238E27FC236}">
                <a16:creationId xmlns:a16="http://schemas.microsoft.com/office/drawing/2014/main" id="{8537D601-0DA0-4659-919B-3A4EEC6CCA3E}"/>
              </a:ext>
            </a:extLst>
          </p:cNvPr>
          <p:cNvGrpSpPr/>
          <p:nvPr/>
        </p:nvGrpSpPr>
        <p:grpSpPr>
          <a:xfrm>
            <a:off x="7664825" y="212279"/>
            <a:ext cx="1317812" cy="775000"/>
            <a:chOff x="6143" y="296173"/>
            <a:chExt cx="2312763" cy="1387657"/>
          </a:xfrm>
          <a:scene3d>
            <a:camera prst="isometricOffAxis2Left" zoom="95000"/>
            <a:lightRig rig="flat" dir="t"/>
          </a:scene3d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928810-BB7B-4695-AF2B-E29C51C75F02}"/>
                </a:ext>
              </a:extLst>
            </p:cNvPr>
            <p:cNvGrpSpPr/>
            <p:nvPr/>
          </p:nvGrpSpPr>
          <p:grpSpPr>
            <a:xfrm>
              <a:off x="6143" y="296173"/>
              <a:ext cx="2312763" cy="1387657"/>
              <a:chOff x="6143" y="296173"/>
              <a:chExt cx="2312763" cy="138765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D11B934-721E-4E1C-8A11-03B3DAC242A1}"/>
                  </a:ext>
                </a:extLst>
              </p:cNvPr>
              <p:cNvSpPr/>
              <p:nvPr/>
            </p:nvSpPr>
            <p:spPr>
              <a:xfrm>
                <a:off x="6143" y="296173"/>
                <a:ext cx="2312763" cy="1387657"/>
              </a:xfrm>
              <a:prstGeom prst="rect">
                <a:avLst/>
              </a:prstGeom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B2BA25-894D-416D-BC6E-18CC0901B34C}"/>
                  </a:ext>
                </a:extLst>
              </p:cNvPr>
              <p:cNvSpPr txBox="1"/>
              <p:nvPr/>
            </p:nvSpPr>
            <p:spPr>
              <a:xfrm>
                <a:off x="6143" y="296173"/>
                <a:ext cx="2312763" cy="138765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34696" tIns="234696" rIns="234696" bIns="234696" numCol="1" spcCol="1270" anchor="ctr" anchorCtr="0">
                <a:noAutofit/>
              </a:bodyPr>
              <a:lstStyle/>
              <a:p>
                <a:pPr marL="0" lvl="0" indent="0" algn="ctr" defTabSz="14668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sz="2000" kern="1200" dirty="0">
                    <a:latin typeface="Muli Light" panose="020B0600000101010101" charset="0"/>
                  </a:rPr>
                  <a:t>upload</a:t>
                </a:r>
                <a:endParaRPr lang="ko-KR" altLang="en-US" sz="2000" kern="1200" dirty="0">
                  <a:latin typeface="Muli Light" panose="020B0600000101010101" charset="0"/>
                </a:endParaRPr>
              </a:p>
            </p:txBody>
          </p:sp>
        </p:grpSp>
      </p:grp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7ACD08F-E498-4937-A3B6-F0C589A5F4F9}"/>
              </a:ext>
            </a:extLst>
          </p:cNvPr>
          <p:cNvSpPr txBox="1">
            <a:spLocks/>
          </p:cNvSpPr>
          <p:nvPr/>
        </p:nvSpPr>
        <p:spPr>
          <a:xfrm>
            <a:off x="2528047" y="1730007"/>
            <a:ext cx="5977218" cy="3386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sz="28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BDC16-1B62-4562-86D0-164A20CF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10" y="1565799"/>
            <a:ext cx="6521824" cy="25693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BBC2BC-231F-4730-BFF0-BA9D4FF32DE1}"/>
              </a:ext>
            </a:extLst>
          </p:cNvPr>
          <p:cNvSpPr/>
          <p:nvPr/>
        </p:nvSpPr>
        <p:spPr>
          <a:xfrm>
            <a:off x="463858" y="2850477"/>
            <a:ext cx="1438835" cy="55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uli Light" panose="020B0600000101010101" charset="0"/>
              </a:rPr>
              <a:t>Queueing for threads</a:t>
            </a:r>
            <a:endParaRPr lang="ko-KR" altLang="en-US" dirty="0">
              <a:latin typeface="Muli Light" panose="020B0600000101010101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00FD3C-705D-4672-8348-9318FEEA7D92}"/>
              </a:ext>
            </a:extLst>
          </p:cNvPr>
          <p:cNvSpPr/>
          <p:nvPr/>
        </p:nvSpPr>
        <p:spPr>
          <a:xfrm>
            <a:off x="2050610" y="1529623"/>
            <a:ext cx="2689478" cy="10372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3" y="52688"/>
            <a:ext cx="78732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Muli Light" panose="020B0600000101010101" charset="0"/>
                <a:cs typeface="Poppins" panose="020B0600000101010101" charset="0"/>
              </a:rPr>
              <a:t>[1] Final Highlight algorithm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DBDD51-6B17-42C9-9125-235ED032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10" y="1526241"/>
            <a:ext cx="7604320" cy="299581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DB91F41-E7F1-4CD6-9382-C4984DADC319}"/>
              </a:ext>
            </a:extLst>
          </p:cNvPr>
          <p:cNvSpPr/>
          <p:nvPr/>
        </p:nvSpPr>
        <p:spPr>
          <a:xfrm rot="5400000">
            <a:off x="2174587" y="2460210"/>
            <a:ext cx="1967711" cy="167765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uli Light" panose="020B0600000101010101" charset="0"/>
            </a:endParaRPr>
          </a:p>
        </p:txBody>
      </p:sp>
      <p:grpSp>
        <p:nvGrpSpPr>
          <p:cNvPr id="18" name="Diagram group">
            <a:extLst>
              <a:ext uri="{FF2B5EF4-FFF2-40B4-BE49-F238E27FC236}">
                <a16:creationId xmlns:a16="http://schemas.microsoft.com/office/drawing/2014/main" id="{E66DF8EE-75DF-4759-8AAE-2914E7157A45}"/>
              </a:ext>
            </a:extLst>
          </p:cNvPr>
          <p:cNvGrpSpPr/>
          <p:nvPr/>
        </p:nvGrpSpPr>
        <p:grpSpPr>
          <a:xfrm>
            <a:off x="7664825" y="212279"/>
            <a:ext cx="1317812" cy="775000"/>
            <a:chOff x="6143" y="296173"/>
            <a:chExt cx="2312763" cy="1387657"/>
          </a:xfrm>
          <a:solidFill>
            <a:schemeClr val="accent3">
              <a:lumMod val="75000"/>
            </a:schemeClr>
          </a:solidFill>
          <a:scene3d>
            <a:camera prst="isometricOffAxis2Left" zoom="95000"/>
            <a:lightRig rig="flat" dir="t"/>
          </a:scene3d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B60B341-790C-421C-8F18-5EDCC0E17235}"/>
                </a:ext>
              </a:extLst>
            </p:cNvPr>
            <p:cNvGrpSpPr/>
            <p:nvPr/>
          </p:nvGrpSpPr>
          <p:grpSpPr>
            <a:xfrm>
              <a:off x="6143" y="296173"/>
              <a:ext cx="2312763" cy="1387657"/>
              <a:chOff x="6143" y="296173"/>
              <a:chExt cx="2312763" cy="1387657"/>
            </a:xfrm>
            <a:grpFill/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F4F496B-76A7-486F-916D-170E1ECDF6DE}"/>
                  </a:ext>
                </a:extLst>
              </p:cNvPr>
              <p:cNvSpPr/>
              <p:nvPr/>
            </p:nvSpPr>
            <p:spPr>
              <a:xfrm>
                <a:off x="6143" y="296173"/>
                <a:ext cx="2312763" cy="1387657"/>
              </a:xfrm>
              <a:prstGeom prst="rect">
                <a:avLst/>
              </a:prstGeom>
              <a:grpFill/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51359B-AEB6-4C75-AFBA-8043835B7773}"/>
                  </a:ext>
                </a:extLst>
              </p:cNvPr>
              <p:cNvSpPr txBox="1"/>
              <p:nvPr/>
            </p:nvSpPr>
            <p:spPr>
              <a:xfrm>
                <a:off x="6143" y="296173"/>
                <a:ext cx="2312763" cy="1387657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34696" tIns="234696" rIns="234696" bIns="234696" numCol="1" spcCol="1270" anchor="ctr" anchorCtr="0">
                <a:noAutofit/>
              </a:bodyPr>
              <a:lstStyle/>
              <a:p>
                <a:pPr marL="0" lvl="0" indent="0" algn="ctr" defTabSz="14668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kern="1200" dirty="0">
                    <a:latin typeface="Muli Light" panose="020B0600000101010101" charset="0"/>
                  </a:rPr>
                  <a:t>Chatlog download</a:t>
                </a:r>
                <a:endParaRPr lang="ko-KR" altLang="en-US" kern="1200" dirty="0">
                  <a:latin typeface="Muli Light" panose="020B0600000101010101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9532117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1188</Words>
  <Application>Microsoft Office PowerPoint</Application>
  <PresentationFormat>화면 슬라이드 쇼(16:9)</PresentationFormat>
  <Paragraphs>312</Paragraphs>
  <Slides>31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Calibri Light</vt:lpstr>
      <vt:lpstr>Poppins Light</vt:lpstr>
      <vt:lpstr>Muli Light</vt:lpstr>
      <vt:lpstr>Poppins</vt:lpstr>
      <vt:lpstr>Wingdings</vt:lpstr>
      <vt:lpstr>Arial</vt:lpstr>
      <vt:lpstr>맑은 고딕</vt:lpstr>
      <vt:lpstr>Gower template</vt:lpstr>
      <vt:lpstr>Capstone Design Presentation 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121</cp:revision>
  <dcterms:modified xsi:type="dcterms:W3CDTF">2019-05-19T13:43:28Z</dcterms:modified>
</cp:coreProperties>
</file>